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5" r:id="rId6"/>
    <p:sldId id="269" r:id="rId7"/>
    <p:sldId id="270" r:id="rId8"/>
    <p:sldId id="272" r:id="rId9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1368" y="-4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40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1277" y="0"/>
            <a:ext cx="5371122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3279" y="8043100"/>
            <a:ext cx="1481587" cy="2015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141085" cy="10058400"/>
          </a:xfrm>
          <a:custGeom>
            <a:avLst/>
            <a:gdLst/>
            <a:ahLst/>
            <a:cxnLst/>
            <a:rect l="l" t="t" r="r" b="b"/>
            <a:pathLst>
              <a:path w="6141085" h="10058400">
                <a:moveTo>
                  <a:pt x="6140983" y="0"/>
                </a:moveTo>
                <a:lnTo>
                  <a:pt x="0" y="0"/>
                </a:lnTo>
                <a:lnTo>
                  <a:pt x="0" y="10058400"/>
                </a:lnTo>
                <a:lnTo>
                  <a:pt x="2443683" y="10058400"/>
                </a:lnTo>
                <a:lnTo>
                  <a:pt x="6140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237" y="1097280"/>
            <a:ext cx="403860" cy="282575"/>
          </a:xfrm>
          <a:custGeom>
            <a:avLst/>
            <a:gdLst/>
            <a:ahLst/>
            <a:cxnLst/>
            <a:rect l="l" t="t" r="r" b="b"/>
            <a:pathLst>
              <a:path w="403859" h="282575">
                <a:moveTo>
                  <a:pt x="201968" y="0"/>
                </a:moveTo>
                <a:lnTo>
                  <a:pt x="103873" y="0"/>
                </a:lnTo>
                <a:lnTo>
                  <a:pt x="0" y="282562"/>
                </a:lnTo>
                <a:lnTo>
                  <a:pt x="106184" y="282562"/>
                </a:lnTo>
                <a:lnTo>
                  <a:pt x="155155" y="153771"/>
                </a:lnTo>
                <a:lnTo>
                  <a:pt x="346987" y="153771"/>
                </a:lnTo>
                <a:lnTo>
                  <a:pt x="355433" y="130898"/>
                </a:lnTo>
                <a:lnTo>
                  <a:pt x="251726" y="130898"/>
                </a:lnTo>
                <a:lnTo>
                  <a:pt x="201968" y="0"/>
                </a:lnTo>
                <a:close/>
              </a:path>
              <a:path w="403859" h="282575">
                <a:moveTo>
                  <a:pt x="346987" y="153771"/>
                </a:moveTo>
                <a:lnTo>
                  <a:pt x="155155" y="153771"/>
                </a:lnTo>
                <a:lnTo>
                  <a:pt x="203365" y="282562"/>
                </a:lnTo>
                <a:lnTo>
                  <a:pt x="299427" y="282562"/>
                </a:lnTo>
                <a:lnTo>
                  <a:pt x="346987" y="153771"/>
                </a:lnTo>
                <a:close/>
              </a:path>
              <a:path w="403859" h="282575">
                <a:moveTo>
                  <a:pt x="403771" y="0"/>
                </a:moveTo>
                <a:lnTo>
                  <a:pt x="302958" y="0"/>
                </a:lnTo>
                <a:lnTo>
                  <a:pt x="251726" y="130898"/>
                </a:lnTo>
                <a:lnTo>
                  <a:pt x="355433" y="130898"/>
                </a:lnTo>
                <a:lnTo>
                  <a:pt x="403771" y="0"/>
                </a:lnTo>
                <a:close/>
              </a:path>
            </a:pathLst>
          </a:custGeom>
          <a:solidFill>
            <a:srgbClr val="E31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669" y="1097280"/>
            <a:ext cx="342265" cy="282575"/>
          </a:xfrm>
          <a:custGeom>
            <a:avLst/>
            <a:gdLst/>
            <a:ahLst/>
            <a:cxnLst/>
            <a:rect l="l" t="t" r="r" b="b"/>
            <a:pathLst>
              <a:path w="342265" h="282575">
                <a:moveTo>
                  <a:pt x="239229" y="0"/>
                </a:moveTo>
                <a:lnTo>
                  <a:pt x="104406" y="0"/>
                </a:lnTo>
                <a:lnTo>
                  <a:pt x="0" y="282562"/>
                </a:lnTo>
                <a:lnTo>
                  <a:pt x="99174" y="282562"/>
                </a:lnTo>
                <a:lnTo>
                  <a:pt x="118414" y="232994"/>
                </a:lnTo>
                <a:lnTo>
                  <a:pt x="324158" y="232994"/>
                </a:lnTo>
                <a:lnTo>
                  <a:pt x="301836" y="171754"/>
                </a:lnTo>
                <a:lnTo>
                  <a:pt x="137134" y="171754"/>
                </a:lnTo>
                <a:lnTo>
                  <a:pt x="170573" y="86512"/>
                </a:lnTo>
                <a:lnTo>
                  <a:pt x="270764" y="86512"/>
                </a:lnTo>
                <a:lnTo>
                  <a:pt x="239229" y="0"/>
                </a:lnTo>
                <a:close/>
              </a:path>
              <a:path w="342265" h="282575">
                <a:moveTo>
                  <a:pt x="324158" y="232994"/>
                </a:moveTo>
                <a:lnTo>
                  <a:pt x="224459" y="232994"/>
                </a:lnTo>
                <a:lnTo>
                  <a:pt x="243865" y="282562"/>
                </a:lnTo>
                <a:lnTo>
                  <a:pt x="342226" y="282562"/>
                </a:lnTo>
                <a:lnTo>
                  <a:pt x="324158" y="232994"/>
                </a:lnTo>
                <a:close/>
              </a:path>
              <a:path w="342265" h="282575">
                <a:moveTo>
                  <a:pt x="270764" y="86512"/>
                </a:moveTo>
                <a:lnTo>
                  <a:pt x="170573" y="86512"/>
                </a:lnTo>
                <a:lnTo>
                  <a:pt x="205041" y="171754"/>
                </a:lnTo>
                <a:lnTo>
                  <a:pt x="301836" y="171754"/>
                </a:lnTo>
                <a:lnTo>
                  <a:pt x="270764" y="86512"/>
                </a:lnTo>
                <a:close/>
              </a:path>
            </a:pathLst>
          </a:custGeom>
          <a:solidFill>
            <a:srgbClr val="E31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8" y="1097286"/>
            <a:ext cx="305435" cy="283210"/>
          </a:xfrm>
          <a:custGeom>
            <a:avLst/>
            <a:gdLst/>
            <a:ahLst/>
            <a:cxnLst/>
            <a:rect l="l" t="t" r="r" b="b"/>
            <a:pathLst>
              <a:path w="305434" h="283209">
                <a:moveTo>
                  <a:pt x="305030" y="0"/>
                </a:moveTo>
                <a:lnTo>
                  <a:pt x="163499" y="260"/>
                </a:lnTo>
                <a:lnTo>
                  <a:pt x="119367" y="5030"/>
                </a:lnTo>
                <a:lnTo>
                  <a:pt x="76676" y="22883"/>
                </a:lnTo>
                <a:lnTo>
                  <a:pt x="38078" y="55941"/>
                </a:lnTo>
                <a:lnTo>
                  <a:pt x="16022" y="89037"/>
                </a:lnTo>
                <a:lnTo>
                  <a:pt x="2746" y="126098"/>
                </a:lnTo>
                <a:lnTo>
                  <a:pt x="0" y="151540"/>
                </a:lnTo>
                <a:lnTo>
                  <a:pt x="220" y="156328"/>
                </a:lnTo>
                <a:lnTo>
                  <a:pt x="14630" y="210601"/>
                </a:lnTo>
                <a:lnTo>
                  <a:pt x="39370" y="245991"/>
                </a:lnTo>
                <a:lnTo>
                  <a:pt x="81141" y="272554"/>
                </a:lnTo>
                <a:lnTo>
                  <a:pt x="124512" y="282159"/>
                </a:lnTo>
                <a:lnTo>
                  <a:pt x="141513" y="282854"/>
                </a:lnTo>
                <a:lnTo>
                  <a:pt x="143300" y="283039"/>
                </a:lnTo>
                <a:lnTo>
                  <a:pt x="198158" y="280414"/>
                </a:lnTo>
                <a:lnTo>
                  <a:pt x="212444" y="242003"/>
                </a:lnTo>
                <a:lnTo>
                  <a:pt x="229928" y="193225"/>
                </a:lnTo>
                <a:lnTo>
                  <a:pt x="233801" y="179588"/>
                </a:lnTo>
                <a:lnTo>
                  <a:pt x="205915" y="179539"/>
                </a:lnTo>
                <a:lnTo>
                  <a:pt x="144483" y="178352"/>
                </a:lnTo>
                <a:lnTo>
                  <a:pt x="135984" y="176070"/>
                </a:lnTo>
                <a:lnTo>
                  <a:pt x="128415" y="170318"/>
                </a:lnTo>
                <a:lnTo>
                  <a:pt x="122958" y="160476"/>
                </a:lnTo>
                <a:lnTo>
                  <a:pt x="120797" y="145927"/>
                </a:lnTo>
                <a:lnTo>
                  <a:pt x="123114" y="126053"/>
                </a:lnTo>
                <a:lnTo>
                  <a:pt x="156080" y="100570"/>
                </a:lnTo>
                <a:lnTo>
                  <a:pt x="267408" y="98742"/>
                </a:lnTo>
                <a:lnTo>
                  <a:pt x="305030" y="0"/>
                </a:lnTo>
                <a:close/>
              </a:path>
            </a:pathLst>
          </a:custGeom>
          <a:solidFill>
            <a:srgbClr val="E31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8800" y="2718704"/>
            <a:ext cx="3736975" cy="194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00"/>
              </a:lnSpc>
            </a:pPr>
            <a:r>
              <a:rPr sz="3400" spc="-135" dirty="0">
                <a:solidFill>
                  <a:srgbClr val="4C4D4F"/>
                </a:solidFill>
                <a:latin typeface="Arial"/>
                <a:cs typeface="Arial"/>
              </a:rPr>
              <a:t>202</a:t>
            </a:r>
            <a:r>
              <a:rPr lang="en-US" sz="3400" spc="-135" dirty="0">
                <a:solidFill>
                  <a:srgbClr val="4C4D4F"/>
                </a:solidFill>
                <a:latin typeface="Arial"/>
                <a:cs typeface="Arial"/>
              </a:rPr>
              <a:t>3</a:t>
            </a:r>
            <a:r>
              <a:rPr sz="3400" spc="-6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3400" spc="-170" dirty="0">
                <a:solidFill>
                  <a:srgbClr val="4C4D4F"/>
                </a:solidFill>
                <a:latin typeface="Arial"/>
                <a:cs typeface="Arial"/>
              </a:rPr>
              <a:t>U.S.</a:t>
            </a:r>
            <a:r>
              <a:rPr sz="3400" spc="-6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4C4D4F"/>
                </a:solidFill>
                <a:latin typeface="Arial"/>
                <a:cs typeface="Arial"/>
              </a:rPr>
              <a:t>Public</a:t>
            </a:r>
            <a:r>
              <a:rPr sz="34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3400" spc="-50" dirty="0">
                <a:solidFill>
                  <a:srgbClr val="4C4D4F"/>
                </a:solidFill>
                <a:latin typeface="Arial"/>
                <a:cs typeface="Arial"/>
              </a:rPr>
              <a:t>Policy</a:t>
            </a:r>
            <a:r>
              <a:rPr sz="3400" spc="-6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3400" spc="15" dirty="0">
                <a:solidFill>
                  <a:srgbClr val="4C4D4F"/>
                </a:solidFill>
                <a:latin typeface="Arial"/>
                <a:cs typeface="Arial"/>
              </a:rPr>
              <a:t>Engagement and</a:t>
            </a:r>
            <a:r>
              <a:rPr sz="3400" spc="-6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4C4D4F"/>
                </a:solidFill>
                <a:latin typeface="Arial"/>
                <a:cs typeface="Arial"/>
              </a:rPr>
              <a:t>Political </a:t>
            </a:r>
            <a:r>
              <a:rPr sz="3400" spc="45" dirty="0">
                <a:solidFill>
                  <a:srgbClr val="4C4D4F"/>
                </a:solidFill>
                <a:latin typeface="Arial"/>
                <a:cs typeface="Arial"/>
              </a:rPr>
              <a:t>Contributions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175" y="228600"/>
            <a:ext cx="7279005" cy="961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100000"/>
              </a:lnSpc>
              <a:tabLst>
                <a:tab pos="7049770" algn="r"/>
              </a:tabLst>
            </a:pPr>
            <a:r>
              <a:rPr sz="1000" b="1" spc="-15" dirty="0">
                <a:solidFill>
                  <a:srgbClr val="4C4D4F"/>
                </a:solidFill>
                <a:latin typeface="Trebuchet MS"/>
                <a:cs typeface="Trebuchet MS"/>
              </a:rPr>
              <a:t>Corporat</a:t>
            </a:r>
            <a:r>
              <a:rPr sz="1000" b="1" spc="-4605" dirty="0">
                <a:solidFill>
                  <a:srgbClr val="4C4D4F"/>
                </a:solidFill>
                <a:latin typeface="Trebuchet MS"/>
                <a:cs typeface="Trebuchet MS"/>
              </a:rPr>
              <a:t>e</a:t>
            </a:r>
            <a:r>
              <a:rPr sz="1500" b="1" spc="-135" baseline="8333" dirty="0">
                <a:solidFill>
                  <a:srgbClr val="3A6D8F"/>
                </a:solidFill>
                <a:latin typeface="Lucida Sans"/>
                <a:cs typeface="Lucida Sans"/>
              </a:rPr>
              <a:t>Succes</a:t>
            </a:r>
            <a:r>
              <a:rPr sz="1500" b="1" spc="-97" baseline="8333" dirty="0">
                <a:solidFill>
                  <a:srgbClr val="3A6D8F"/>
                </a:solidFill>
                <a:latin typeface="Lucida Sans"/>
                <a:cs typeface="Lucida Sans"/>
              </a:rPr>
              <a:t>s</a:t>
            </a:r>
            <a:r>
              <a:rPr sz="1500" b="1" spc="-112" baseline="8333" dirty="0">
                <a:solidFill>
                  <a:srgbClr val="3A6D8F"/>
                </a:solidFill>
                <a:latin typeface="Lucida Sans"/>
                <a:cs typeface="Lucida Sans"/>
              </a:rPr>
              <a:t> Playboo</a:t>
            </a:r>
            <a:r>
              <a:rPr sz="1500" b="1" spc="-4102" baseline="8333" dirty="0">
                <a:solidFill>
                  <a:srgbClr val="3A6D8F"/>
                </a:solidFill>
                <a:latin typeface="Lucida Sans"/>
                <a:cs typeface="Lucida Sans"/>
              </a:rPr>
              <a:t>k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|</a:t>
            </a:r>
            <a:r>
              <a:rPr sz="90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105" dirty="0">
                <a:solidFill>
                  <a:srgbClr val="4C4D4F"/>
                </a:solidFill>
                <a:latin typeface="Lucida Sans"/>
                <a:cs typeface="Lucida Sans"/>
              </a:rPr>
              <a:t> 2021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U.S</a:t>
            </a:r>
            <a:r>
              <a:rPr sz="900" spc="-1185" dirty="0">
                <a:solidFill>
                  <a:srgbClr val="4C4D4F"/>
                </a:solidFill>
                <a:latin typeface="Lucida Sans"/>
                <a:cs typeface="Lucida Sans"/>
              </a:rPr>
              <a:t>.</a:t>
            </a:r>
            <a:r>
              <a:rPr sz="1350" spc="-60" baseline="9259" dirty="0">
                <a:solidFill>
                  <a:srgbClr val="4C4D4F"/>
                </a:solidFill>
                <a:latin typeface="Arial"/>
                <a:cs typeface="Arial"/>
              </a:rPr>
              <a:t>|</a:t>
            </a:r>
            <a:r>
              <a:rPr sz="1350" baseline="9259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350" spc="-52" baseline="9259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350" spc="7" baseline="9259" dirty="0">
                <a:solidFill>
                  <a:srgbClr val="4C4D4F"/>
                </a:solidFill>
                <a:latin typeface="Arial"/>
                <a:cs typeface="Arial"/>
              </a:rPr>
              <a:t>Marketin</a:t>
            </a:r>
            <a:r>
              <a:rPr sz="1350" spc="-4995" baseline="9259" dirty="0">
                <a:solidFill>
                  <a:srgbClr val="4C4D4F"/>
                </a:solidFill>
                <a:latin typeface="Arial"/>
                <a:cs typeface="Arial"/>
              </a:rPr>
              <a:t>g</a:t>
            </a:r>
            <a:r>
              <a:rPr sz="900" spc="-35" dirty="0">
                <a:solidFill>
                  <a:srgbClr val="4C4D4F"/>
                </a:solidFill>
                <a:latin typeface="Lucida Sans"/>
                <a:cs typeface="Lucida Sans"/>
              </a:rPr>
              <a:t>Public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Polic</a:t>
            </a:r>
            <a:r>
              <a:rPr sz="900" spc="-1465" dirty="0">
                <a:solidFill>
                  <a:srgbClr val="4C4D4F"/>
                </a:solidFill>
                <a:latin typeface="Lucida Sans"/>
                <a:cs typeface="Lucida Sans"/>
              </a:rPr>
              <a:t>y</a:t>
            </a:r>
            <a:r>
              <a:rPr sz="1350" spc="-7" baseline="9259" dirty="0">
                <a:solidFill>
                  <a:srgbClr val="4C4D4F"/>
                </a:solidFill>
                <a:latin typeface="Arial"/>
                <a:cs typeface="Arial"/>
              </a:rPr>
              <a:t>Material</a:t>
            </a:r>
            <a:r>
              <a:rPr sz="1350" spc="-2992" baseline="9259" dirty="0">
                <a:solidFill>
                  <a:srgbClr val="4C4D4F"/>
                </a:solidFill>
                <a:latin typeface="Arial"/>
                <a:cs typeface="Arial"/>
              </a:rPr>
              <a:t>s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Engagement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C4D4F"/>
                </a:solidFill>
                <a:latin typeface="Lucida Sans"/>
                <a:cs typeface="Lucida Sans"/>
              </a:rPr>
              <a:t>and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Political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Contributions</a:t>
            </a:r>
            <a:r>
              <a:rPr sz="1350" spc="-30" baseline="1234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350" baseline="12345" dirty="0">
                <a:solidFill>
                  <a:srgbClr val="4C4D4F"/>
                </a:solidFill>
                <a:latin typeface="Arial"/>
                <a:cs typeface="Arial"/>
              </a:rPr>
              <a:t>	</a:t>
            </a:r>
            <a:r>
              <a:rPr sz="1350" spc="-52" baseline="12345" dirty="0">
                <a:solidFill>
                  <a:srgbClr val="4C4D4F"/>
                </a:solidFill>
                <a:latin typeface="Arial"/>
                <a:cs typeface="Arial"/>
              </a:rPr>
              <a:t>2</a:t>
            </a:r>
            <a:endParaRPr sz="1350" baseline="12345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175" y="228600"/>
            <a:ext cx="7278624" cy="9609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175" y="228600"/>
            <a:ext cx="7279005" cy="9610090"/>
          </a:xfrm>
          <a:custGeom>
            <a:avLst/>
            <a:gdLst/>
            <a:ahLst/>
            <a:cxnLst/>
            <a:rect l="l" t="t" r="r" b="b"/>
            <a:pathLst>
              <a:path w="7279005" h="9610090">
                <a:moveTo>
                  <a:pt x="0" y="9609632"/>
                </a:moveTo>
                <a:lnTo>
                  <a:pt x="7278624" y="9609632"/>
                </a:lnTo>
                <a:lnTo>
                  <a:pt x="7278624" y="0"/>
                </a:lnTo>
                <a:lnTo>
                  <a:pt x="0" y="0"/>
                </a:lnTo>
                <a:lnTo>
                  <a:pt x="0" y="9609632"/>
                </a:lnTo>
                <a:close/>
              </a:path>
            </a:pathLst>
          </a:custGeom>
          <a:solidFill>
            <a:srgbClr val="005D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1521" y="2466727"/>
            <a:ext cx="0" cy="4109085"/>
          </a:xfrm>
          <a:custGeom>
            <a:avLst/>
            <a:gdLst/>
            <a:ahLst/>
            <a:cxnLst/>
            <a:rect l="l" t="t" r="r" b="b"/>
            <a:pathLst>
              <a:path h="4109084">
                <a:moveTo>
                  <a:pt x="0" y="0"/>
                </a:moveTo>
                <a:lnTo>
                  <a:pt x="0" y="4108945"/>
                </a:lnTo>
              </a:path>
            </a:pathLst>
          </a:custGeom>
          <a:ln w="15875">
            <a:solidFill>
              <a:srgbClr val="005D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740" y="693736"/>
            <a:ext cx="6855459" cy="0"/>
          </a:xfrm>
          <a:custGeom>
            <a:avLst/>
            <a:gdLst/>
            <a:ahLst/>
            <a:cxnLst/>
            <a:rect l="l" t="t" r="r" b="b"/>
            <a:pathLst>
              <a:path w="6855459">
                <a:moveTo>
                  <a:pt x="0" y="0"/>
                </a:moveTo>
                <a:lnTo>
                  <a:pt x="6855459" y="0"/>
                </a:lnTo>
              </a:path>
            </a:pathLst>
          </a:custGeom>
          <a:ln w="6350">
            <a:solidFill>
              <a:srgbClr val="9FA1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740" y="693736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8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500" y="444787"/>
            <a:ext cx="3953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65" dirty="0">
                <a:solidFill>
                  <a:srgbClr val="FFFFFF"/>
                </a:solidFill>
                <a:latin typeface="Lucida Sans"/>
                <a:cs typeface="Lucida Sans"/>
              </a:rPr>
              <a:t>Corporat</a:t>
            </a:r>
            <a:r>
              <a:rPr sz="1000" b="1" spc="-45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000" b="1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b="1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 202</a:t>
            </a:r>
            <a:r>
              <a:rPr lang="en-US" sz="900" spc="-35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900" spc="-45" dirty="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Engagement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Political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Contributions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3065" y="428085"/>
            <a:ext cx="850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1288922" y="1676400"/>
            <a:ext cx="5231130" cy="3968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7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b="1" spc="-175" dirty="0">
                <a:solidFill>
                  <a:srgbClr val="FFFFFF"/>
                </a:solidFill>
                <a:latin typeface="Lucida Sans"/>
                <a:cs typeface="Lucida Sans"/>
              </a:rPr>
              <a:t>u</a:t>
            </a:r>
            <a:r>
              <a:rPr sz="1600" b="1" spc="-95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1600" b="1" spc="-145" dirty="0">
                <a:solidFill>
                  <a:srgbClr val="FFFFFF"/>
                </a:solidFill>
                <a:latin typeface="Lucida Sans"/>
                <a:cs typeface="Lucida Sans"/>
              </a:rPr>
              <a:t>l</a:t>
            </a:r>
            <a:r>
              <a:rPr sz="1600" b="1" spc="-150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1600" b="1" spc="-90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600" b="1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b="1" spc="-145" dirty="0">
                <a:solidFill>
                  <a:srgbClr val="FFFFFF"/>
                </a:solidFill>
                <a:latin typeface="Lucida Sans"/>
                <a:cs typeface="Lucida Sans"/>
              </a:rPr>
              <a:t>ol</a:t>
            </a:r>
            <a:r>
              <a:rPr sz="1600" b="1" spc="-114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1600" b="1" spc="-85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1600" b="1" spc="-105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600" b="1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b="1" spc="-135" dirty="0">
                <a:solidFill>
                  <a:srgbClr val="FFFFFF"/>
                </a:solidFill>
                <a:latin typeface="Lucida Sans"/>
                <a:cs typeface="Lucida Sans"/>
              </a:rPr>
              <a:t>ng</a:t>
            </a:r>
            <a:r>
              <a:rPr sz="1600" b="1" spc="-12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600" b="1" spc="-95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1600" b="1" spc="-6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b="1" spc="-215" dirty="0">
                <a:solidFill>
                  <a:srgbClr val="FFFFFF"/>
                </a:solidFill>
                <a:latin typeface="Lucida Sans"/>
                <a:cs typeface="Lucida Sans"/>
              </a:rPr>
              <a:t>m</a:t>
            </a:r>
            <a:r>
              <a:rPr sz="1600" b="1" spc="-65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b="1" spc="-18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1600" b="1" spc="-3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endParaRPr sz="1600" dirty="0">
              <a:latin typeface="Lucida Sans"/>
              <a:cs typeface="Lucida Sans"/>
            </a:endParaRPr>
          </a:p>
          <a:p>
            <a:pPr marL="12700" marR="193675">
              <a:lnSpc>
                <a:spcPct val="125000"/>
              </a:lnSpc>
              <a:spcBef>
                <a:spcPts val="370"/>
              </a:spcBef>
            </a:pP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hl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1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900"/>
              </a:spcBef>
            </a:pP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oc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55244">
              <a:lnSpc>
                <a:spcPct val="125000"/>
              </a:lnSpc>
              <a:spcBef>
                <a:spcPts val="900"/>
              </a:spcBef>
            </a:pP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175260">
              <a:lnSpc>
                <a:spcPct val="125000"/>
              </a:lnSpc>
            </a:pP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en-US" sz="1200" spc="-25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n-US" sz="1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1200" spc="-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12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1200" spc="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n-US"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2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lang="en-US"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55" dirty="0">
                <a:solidFill>
                  <a:srgbClr val="FFFFFF"/>
                </a:solidFill>
                <a:latin typeface="Arial"/>
                <a:cs typeface="Arial"/>
              </a:rPr>
              <a:t>industry associations </a:t>
            </a:r>
            <a:r>
              <a:rPr lang="en-US" sz="1200" spc="-50" dirty="0">
                <a:solidFill>
                  <a:srgbClr val="FFFFFF"/>
                </a:solidFill>
                <a:latin typeface="Arial"/>
                <a:cs typeface="Arial"/>
              </a:rPr>
              <a:t>where CNA’s membership payments exceeded $25,000 in 2023 is included in this report, </a:t>
            </a:r>
            <a:r>
              <a:rPr lang="en-US" sz="1200" spc="-40" dirty="0">
                <a:solidFill>
                  <a:srgbClr val="FFFFFF"/>
                </a:solidFill>
                <a:latin typeface="Arial"/>
                <a:cs typeface="Arial"/>
              </a:rPr>
              <a:t>along with</a:t>
            </a:r>
            <a:r>
              <a:rPr lang="en-US"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50" dirty="0">
                <a:solidFill>
                  <a:srgbClr val="FFFFFF"/>
                </a:solidFill>
                <a:latin typeface="Arial"/>
                <a:cs typeface="Arial"/>
              </a:rPr>
              <a:t>the amount </a:t>
            </a:r>
            <a:r>
              <a:rPr lang="en-US" sz="12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1200" spc="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n-US"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55" dirty="0">
                <a:solidFill>
                  <a:srgbClr val="FFFFFF"/>
                </a:solidFill>
                <a:latin typeface="Arial"/>
                <a:cs typeface="Arial"/>
              </a:rPr>
              <a:t>those payments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120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00" dirty="0">
              <a:highlight>
                <a:srgbClr val="FFFF00"/>
              </a:highligh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44787"/>
            <a:ext cx="3953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4C4D4F"/>
                </a:solidFill>
                <a:latin typeface="Trebuchet MS"/>
                <a:cs typeface="Trebuchet MS"/>
              </a:rPr>
              <a:t>Corporat</a:t>
            </a:r>
            <a:r>
              <a:rPr sz="1000" b="1" spc="10" dirty="0">
                <a:solidFill>
                  <a:srgbClr val="4C4D4F"/>
                </a:solidFill>
                <a:latin typeface="Trebuchet MS"/>
                <a:cs typeface="Trebuchet MS"/>
              </a:rPr>
              <a:t>e</a:t>
            </a:r>
            <a:r>
              <a:rPr sz="1000" b="1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1000" b="1" spc="-90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|</a:t>
            </a:r>
            <a:r>
              <a:rPr sz="90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105" dirty="0">
                <a:solidFill>
                  <a:srgbClr val="4C4D4F"/>
                </a:solidFill>
                <a:latin typeface="Lucida Sans"/>
                <a:cs typeface="Lucida Sans"/>
              </a:rPr>
              <a:t> 202</a:t>
            </a:r>
            <a:r>
              <a:rPr lang="en-US" sz="900" spc="-105" dirty="0">
                <a:solidFill>
                  <a:srgbClr val="4C4D4F"/>
                </a:solidFill>
                <a:latin typeface="Lucida Sans"/>
                <a:cs typeface="Lucida Sans"/>
              </a:rPr>
              <a:t>3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U.S.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C4D4F"/>
                </a:solidFill>
                <a:latin typeface="Lucida Sans"/>
                <a:cs typeface="Lucida Sans"/>
              </a:rPr>
              <a:t>Public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Policy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Engagement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C4D4F"/>
                </a:solidFill>
                <a:latin typeface="Lucida Sans"/>
                <a:cs typeface="Lucida Sans"/>
              </a:rPr>
              <a:t>and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Political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Contributions</a:t>
            </a:r>
            <a:endParaRPr sz="900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43065" y="428085"/>
            <a:ext cx="850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C4D4F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066800"/>
            <a:ext cx="6654165" cy="420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u="sng" spc="-6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400" b="1" u="sng" spc="-7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u="sng" spc="-9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b="1" u="sng" spc="-6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u="sng" spc="-1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u="sng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u="sng" spc="-10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b="1" u="sng" spc="-1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sz="1400" b="1" u="sng" spc="-1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b="1" u="sng" spc="-1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b="1" u="sng" spc="-1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u="sng" spc="-8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u="sng" spc="-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u="sng" spc="-1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u="sng" spc="-10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u="sng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u="sng" spc="-1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u="sng" spc="-1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400" b="1" u="sng" spc="-1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r>
              <a:rPr sz="1400" b="1" u="sng" spc="-7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u="sng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b="1" u="sng" spc="-1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u="sng" spc="-1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u="sng" spc="-10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b="1" u="sng" spc="-1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u="sng" spc="-8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u="sng" spc="-1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u="sng" spc="-14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b="1" u="sng" spc="-6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u="sng" spc="-1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u="sng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sz="1400" b="1" u="sng" spc="-7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u="sng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b="1" u="sng" spc="-1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u="sng" spc="-1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b="1" u="sng" spc="-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33985">
              <a:lnSpc>
                <a:spcPct val="125000"/>
              </a:lnSpc>
              <a:spcBef>
                <a:spcPts val="370"/>
              </a:spcBef>
            </a:pP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4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spc="-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ocess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issues.</a:t>
            </a:r>
            <a:endParaRPr lang="en-US" sz="1200" spc="-45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33985">
              <a:lnSpc>
                <a:spcPct val="125000"/>
              </a:lnSpc>
              <a:spcBef>
                <a:spcPts val="37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8580">
              <a:lnSpc>
                <a:spcPct val="125000"/>
              </a:lnSpc>
              <a:spcBef>
                <a:spcPts val="450"/>
              </a:spcBef>
            </a:pPr>
            <a:r>
              <a:rPr sz="1200" spc="-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corporation,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4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ffice,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4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spc="-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ACs.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</a:t>
            </a:r>
            <a:r>
              <a:rPr sz="1200" spc="-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re,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4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solely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sz="1200" spc="-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ough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Government,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(CNA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4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AC),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</a:t>
            </a:r>
            <a:r>
              <a:rPr sz="1200" spc="-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ough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employees.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4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z="1200" spc="-9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4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overseen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</a:t>
            </a:r>
            <a:r>
              <a:rPr sz="1200" spc="-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6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200" spc="-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ectors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comprised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sz="1200" spc="-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leaders.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4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z="1200" spc="-9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200" spc="-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4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disclosed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pages.</a:t>
            </a:r>
            <a:endParaRPr lang="en-US" sz="1200" spc="-1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8580">
              <a:lnSpc>
                <a:spcPct val="125000"/>
              </a:lnSpc>
              <a:spcBef>
                <a:spcPts val="45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5000"/>
              </a:lnSpc>
              <a:spcBef>
                <a:spcPts val="450"/>
              </a:spcBef>
            </a:pPr>
            <a:r>
              <a:rPr sz="1200" spc="-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4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1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1200" spc="-3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candidates,</a:t>
            </a:r>
            <a:r>
              <a:rPr sz="1200" spc="-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parties,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ballot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initiatives.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200" spc="-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sz="1200" spc="-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state-level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4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disclosed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pages.</a:t>
            </a:r>
            <a:r>
              <a:rPr lang="en-US" sz="1200" spc="-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reviews </a:t>
            </a:r>
            <a:r>
              <a:rPr sz="1200" spc="-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employee-funded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sz="1200" spc="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200" spc="-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4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00" spc="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</a:t>
            </a:r>
            <a:r>
              <a:rPr sz="1200" spc="-16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693736"/>
            <a:ext cx="6855459" cy="0"/>
          </a:xfrm>
          <a:custGeom>
            <a:avLst/>
            <a:gdLst/>
            <a:ahLst/>
            <a:cxnLst/>
            <a:rect l="l" t="t" r="r" b="b"/>
            <a:pathLst>
              <a:path w="6855459">
                <a:moveTo>
                  <a:pt x="0" y="0"/>
                </a:moveTo>
                <a:lnTo>
                  <a:pt x="6855459" y="0"/>
                </a:lnTo>
              </a:path>
            </a:pathLst>
          </a:custGeom>
          <a:ln w="6350">
            <a:solidFill>
              <a:srgbClr val="9FA1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693736"/>
            <a:ext cx="610870" cy="0"/>
          </a:xfrm>
          <a:custGeom>
            <a:avLst/>
            <a:gdLst/>
            <a:ahLst/>
            <a:cxnLst/>
            <a:rect l="l" t="t" r="r" b="b"/>
            <a:pathLst>
              <a:path w="610869">
                <a:moveTo>
                  <a:pt x="0" y="0"/>
                </a:moveTo>
                <a:lnTo>
                  <a:pt x="610616" y="0"/>
                </a:lnTo>
              </a:path>
            </a:pathLst>
          </a:custGeom>
          <a:ln w="15875">
            <a:solidFill>
              <a:srgbClr val="E31B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44787"/>
            <a:ext cx="3953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4C4D4F"/>
                </a:solidFill>
                <a:latin typeface="Trebuchet MS"/>
                <a:cs typeface="Trebuchet MS"/>
              </a:rPr>
              <a:t>Corporat</a:t>
            </a:r>
            <a:r>
              <a:rPr sz="1000" b="1" spc="10" dirty="0">
                <a:solidFill>
                  <a:srgbClr val="4C4D4F"/>
                </a:solidFill>
                <a:latin typeface="Trebuchet MS"/>
                <a:cs typeface="Trebuchet MS"/>
              </a:rPr>
              <a:t>e</a:t>
            </a:r>
            <a:r>
              <a:rPr sz="1000" b="1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1000" b="1" spc="-90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|</a:t>
            </a:r>
            <a:r>
              <a:rPr sz="90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105" dirty="0">
                <a:solidFill>
                  <a:srgbClr val="4C4D4F"/>
                </a:solidFill>
                <a:latin typeface="Lucida Sans"/>
                <a:cs typeface="Lucida Sans"/>
              </a:rPr>
              <a:t> 202</a:t>
            </a:r>
            <a:r>
              <a:rPr lang="en-US" sz="900" spc="-105" dirty="0">
                <a:solidFill>
                  <a:srgbClr val="4C4D4F"/>
                </a:solidFill>
                <a:latin typeface="Lucida Sans"/>
                <a:cs typeface="Lucida Sans"/>
              </a:rPr>
              <a:t>3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U.S.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C4D4F"/>
                </a:solidFill>
                <a:latin typeface="Lucida Sans"/>
                <a:cs typeface="Lucida Sans"/>
              </a:rPr>
              <a:t>Public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Policy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Engagement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C4D4F"/>
                </a:solidFill>
                <a:latin typeface="Lucida Sans"/>
                <a:cs typeface="Lucida Sans"/>
              </a:rPr>
              <a:t>and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Political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Contributions</a:t>
            </a:r>
            <a:endParaRPr sz="900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43064" y="444787"/>
            <a:ext cx="1483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4C4D4F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846567"/>
            <a:ext cx="3531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45" dirty="0">
                <a:solidFill>
                  <a:srgbClr val="4C4D4F"/>
                </a:solidFill>
                <a:latin typeface="Lucida Sans"/>
                <a:cs typeface="Lucida Sans"/>
              </a:rPr>
              <a:t>2</a:t>
            </a:r>
            <a:r>
              <a:rPr sz="1600" b="1" spc="-160" dirty="0">
                <a:solidFill>
                  <a:srgbClr val="4C4D4F"/>
                </a:solidFill>
                <a:latin typeface="Lucida Sans"/>
                <a:cs typeface="Lucida Sans"/>
              </a:rPr>
              <a:t>0</a:t>
            </a:r>
            <a:r>
              <a:rPr sz="1600" b="1" spc="-165" dirty="0">
                <a:solidFill>
                  <a:srgbClr val="4C4D4F"/>
                </a:solidFill>
                <a:latin typeface="Lucida Sans"/>
                <a:cs typeface="Lucida Sans"/>
              </a:rPr>
              <a:t>2</a:t>
            </a:r>
            <a:r>
              <a:rPr lang="en-US" sz="1600" b="1" spc="-165" dirty="0">
                <a:solidFill>
                  <a:srgbClr val="4C4D4F"/>
                </a:solidFill>
                <a:latin typeface="Lucida Sans"/>
                <a:cs typeface="Lucida Sans"/>
              </a:rPr>
              <a:t>3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1600" b="1" spc="-85" dirty="0">
                <a:solidFill>
                  <a:srgbClr val="4C4D4F"/>
                </a:solidFill>
                <a:latin typeface="Lucida Sans"/>
                <a:cs typeface="Lucida Sans"/>
              </a:rPr>
              <a:t>C</a:t>
            </a:r>
            <a:r>
              <a:rPr sz="1600" b="1" spc="-95" dirty="0">
                <a:solidFill>
                  <a:srgbClr val="4C4D4F"/>
                </a:solidFill>
                <a:latin typeface="Lucida Sans"/>
                <a:cs typeface="Lucida Sans"/>
              </a:rPr>
              <a:t>o</a:t>
            </a:r>
            <a:r>
              <a:rPr sz="1600" b="1" spc="-185" dirty="0">
                <a:solidFill>
                  <a:srgbClr val="4C4D4F"/>
                </a:solidFill>
                <a:latin typeface="Lucida Sans"/>
                <a:cs typeface="Lucida Sans"/>
              </a:rPr>
              <a:t>n</a:t>
            </a:r>
            <a:r>
              <a:rPr sz="1600" b="1" spc="-60" dirty="0">
                <a:solidFill>
                  <a:srgbClr val="4C4D4F"/>
                </a:solidFill>
                <a:latin typeface="Lucida Sans"/>
                <a:cs typeface="Lucida Sans"/>
              </a:rPr>
              <a:t>t</a:t>
            </a:r>
            <a:r>
              <a:rPr sz="1600" b="1" spc="-150" dirty="0">
                <a:solidFill>
                  <a:srgbClr val="4C4D4F"/>
                </a:solidFill>
                <a:latin typeface="Lucida Sans"/>
                <a:cs typeface="Lucida Sans"/>
              </a:rPr>
              <a:t>ri</a:t>
            </a:r>
            <a:r>
              <a:rPr sz="1600" b="1" spc="-95" dirty="0">
                <a:solidFill>
                  <a:srgbClr val="4C4D4F"/>
                </a:solidFill>
                <a:latin typeface="Lucida Sans"/>
                <a:cs typeface="Lucida Sans"/>
              </a:rPr>
              <a:t>b</a:t>
            </a:r>
            <a:r>
              <a:rPr sz="1600" b="1" spc="-180" dirty="0">
                <a:solidFill>
                  <a:srgbClr val="4C4D4F"/>
                </a:solidFill>
                <a:latin typeface="Lucida Sans"/>
                <a:cs typeface="Lucida Sans"/>
              </a:rPr>
              <a:t>u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t</a:t>
            </a:r>
            <a:r>
              <a:rPr sz="1600" b="1" spc="-110" dirty="0">
                <a:solidFill>
                  <a:srgbClr val="4C4D4F"/>
                </a:solidFill>
                <a:latin typeface="Lucida Sans"/>
                <a:cs typeface="Lucida Sans"/>
              </a:rPr>
              <a:t>i</a:t>
            </a:r>
            <a:r>
              <a:rPr sz="1600" b="1" spc="-95" dirty="0">
                <a:solidFill>
                  <a:srgbClr val="4C4D4F"/>
                </a:solidFill>
                <a:latin typeface="Lucida Sans"/>
                <a:cs typeface="Lucida Sans"/>
              </a:rPr>
              <a:t>o</a:t>
            </a:r>
            <a:r>
              <a:rPr sz="1600" b="1" spc="-175" dirty="0">
                <a:solidFill>
                  <a:srgbClr val="4C4D4F"/>
                </a:solidFill>
                <a:latin typeface="Lucida Sans"/>
                <a:cs typeface="Lucida Sans"/>
              </a:rPr>
              <a:t>n</a:t>
            </a:r>
            <a:r>
              <a:rPr sz="1600" b="1" spc="-200" dirty="0">
                <a:solidFill>
                  <a:srgbClr val="4C4D4F"/>
                </a:solidFill>
                <a:latin typeface="Lucida Sans"/>
                <a:cs typeface="Lucida Sans"/>
              </a:rPr>
              <a:t>s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1600" b="1" spc="-185" dirty="0">
                <a:solidFill>
                  <a:srgbClr val="4C4D4F"/>
                </a:solidFill>
                <a:latin typeface="Lucida Sans"/>
                <a:cs typeface="Lucida Sans"/>
              </a:rPr>
              <a:t>(</a:t>
            </a:r>
            <a:r>
              <a:rPr sz="1600" b="1" spc="-100" dirty="0">
                <a:solidFill>
                  <a:srgbClr val="4C4D4F"/>
                </a:solidFill>
                <a:latin typeface="Lucida Sans"/>
                <a:cs typeface="Lucida Sans"/>
              </a:rPr>
              <a:t>C</a:t>
            </a:r>
            <a:r>
              <a:rPr sz="1600" b="1" spc="-40" dirty="0">
                <a:solidFill>
                  <a:srgbClr val="4C4D4F"/>
                </a:solidFill>
                <a:latin typeface="Lucida Sans"/>
                <a:cs typeface="Lucida Sans"/>
              </a:rPr>
              <a:t>N</a:t>
            </a:r>
            <a:r>
              <a:rPr sz="1600" b="1" dirty="0">
                <a:solidFill>
                  <a:srgbClr val="4C4D4F"/>
                </a:solidFill>
                <a:latin typeface="Lucida Sans"/>
                <a:cs typeface="Lucida Sans"/>
              </a:rPr>
              <a:t>A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1600" b="1" spc="-165" dirty="0">
                <a:solidFill>
                  <a:srgbClr val="4C4D4F"/>
                </a:solidFill>
                <a:latin typeface="Lucida Sans"/>
                <a:cs typeface="Lucida Sans"/>
              </a:rPr>
              <a:t>P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A</a:t>
            </a:r>
            <a:r>
              <a:rPr sz="1600" b="1" spc="-85" dirty="0">
                <a:solidFill>
                  <a:srgbClr val="4C4D4F"/>
                </a:solidFill>
                <a:latin typeface="Lucida Sans"/>
                <a:cs typeface="Lucida Sans"/>
              </a:rPr>
              <a:t>C</a:t>
            </a:r>
            <a:r>
              <a:rPr sz="1600" b="1" spc="-100" dirty="0">
                <a:solidFill>
                  <a:srgbClr val="4C4D4F"/>
                </a:solidFill>
                <a:latin typeface="Lucida Sans"/>
                <a:cs typeface="Lucida Sans"/>
              </a:rPr>
              <a:t>)</a:t>
            </a:r>
            <a:endParaRPr sz="16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693736"/>
            <a:ext cx="6855459" cy="0"/>
          </a:xfrm>
          <a:custGeom>
            <a:avLst/>
            <a:gdLst/>
            <a:ahLst/>
            <a:cxnLst/>
            <a:rect l="l" t="t" r="r" b="b"/>
            <a:pathLst>
              <a:path w="6855459">
                <a:moveTo>
                  <a:pt x="0" y="0"/>
                </a:moveTo>
                <a:lnTo>
                  <a:pt x="6855459" y="0"/>
                </a:lnTo>
              </a:path>
            </a:pathLst>
          </a:custGeom>
          <a:ln w="6350">
            <a:solidFill>
              <a:srgbClr val="9FA1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693736"/>
            <a:ext cx="610870" cy="0"/>
          </a:xfrm>
          <a:custGeom>
            <a:avLst/>
            <a:gdLst/>
            <a:ahLst/>
            <a:cxnLst/>
            <a:rect l="l" t="t" r="r" b="b"/>
            <a:pathLst>
              <a:path w="610869">
                <a:moveTo>
                  <a:pt x="0" y="0"/>
                </a:moveTo>
                <a:lnTo>
                  <a:pt x="610616" y="0"/>
                </a:lnTo>
              </a:path>
            </a:pathLst>
          </a:custGeom>
          <a:ln w="15875">
            <a:solidFill>
              <a:srgbClr val="E31B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67520"/>
              </p:ext>
            </p:extLst>
          </p:nvPr>
        </p:nvGraphicFramePr>
        <p:xfrm>
          <a:off x="225296" y="1143000"/>
          <a:ext cx="7319266" cy="4136385"/>
        </p:xfrm>
        <a:graphic>
          <a:graphicData uri="http://schemas.openxmlformats.org/drawingml/2006/table">
            <a:tbl>
              <a:tblPr/>
              <a:tblGrid>
                <a:gridCol w="4219625">
                  <a:extLst>
                    <a:ext uri="{9D8B030D-6E8A-4147-A177-3AD203B41FA5}">
                      <a16:colId xmlns:a16="http://schemas.microsoft.com/office/drawing/2014/main" val="515342695"/>
                    </a:ext>
                  </a:extLst>
                </a:gridCol>
                <a:gridCol w="1227168">
                  <a:extLst>
                    <a:ext uri="{9D8B030D-6E8A-4147-A177-3AD203B41FA5}">
                      <a16:colId xmlns:a16="http://schemas.microsoft.com/office/drawing/2014/main" val="3382818300"/>
                    </a:ext>
                  </a:extLst>
                </a:gridCol>
                <a:gridCol w="1032485">
                  <a:extLst>
                    <a:ext uri="{9D8B030D-6E8A-4147-A177-3AD203B41FA5}">
                      <a16:colId xmlns:a16="http://schemas.microsoft.com/office/drawing/2014/main" val="1955290489"/>
                    </a:ext>
                  </a:extLst>
                </a:gridCol>
                <a:gridCol w="419994">
                  <a:extLst>
                    <a:ext uri="{9D8B030D-6E8A-4147-A177-3AD203B41FA5}">
                      <a16:colId xmlns:a16="http://schemas.microsoft.com/office/drawing/2014/main" val="3273374805"/>
                    </a:ext>
                  </a:extLst>
                </a:gridCol>
                <a:gridCol w="419994">
                  <a:extLst>
                    <a:ext uri="{9D8B030D-6E8A-4147-A177-3AD203B41FA5}">
                      <a16:colId xmlns:a16="http://schemas.microsoft.com/office/drawing/2014/main" val="3738548148"/>
                    </a:ext>
                  </a:extLst>
                </a:gridCol>
              </a:tblGrid>
              <a:tr h="4166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Candidate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Sought - District Name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Sought - State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Amount 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46539"/>
                  </a:ext>
                </a:extLst>
              </a:tr>
              <a:tr h="2331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Property Casualty Insurance Association Political Action Committee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904738"/>
                  </a:ext>
                </a:extLst>
              </a:tr>
              <a:tr h="2331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Andy Barr for Congress, Inc.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Rep. Andy H. Barr, IV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FH – 06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128491"/>
                  </a:ext>
                </a:extLst>
              </a:tr>
              <a:tr h="2331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America’s Republican Representation PAC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Rep. Andy H. Barr, IV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FH – 06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422340"/>
                  </a:ext>
                </a:extLst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Davidson for Congress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Rep. Warren Davidson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FH – 08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100853"/>
                  </a:ext>
                </a:extLst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DiSanto For Senate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Sen. John M. DiSanto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SS – 15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028779"/>
                  </a:ext>
                </a:extLst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 of Joe Pittman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Sen. Joe Pittman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SS – 41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110461"/>
                  </a:ext>
                </a:extLst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 of Kim Ward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Sen. Kim L. Ward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SS – 39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975308"/>
                  </a:ext>
                </a:extLst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 of Sharif Street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Sen. Sharif T. Street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SS – 3 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342705"/>
                  </a:ext>
                </a:extLst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Garbarino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Congress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Rep. Andrew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Garbarino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FH – 02 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20767"/>
                  </a:ext>
                </a:extLst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LaHood For Congress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Rep. Darin LaHood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FH – 16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171576"/>
                  </a:ext>
                </a:extLst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Mike Bost For Congress Committee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Rep. Mike Bost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FH – 12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773659"/>
                  </a:ext>
                </a:extLst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Peters for Michigan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Sen. Gary Peters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FS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310353"/>
                  </a:ext>
                </a:extLst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Robin Kelly For Congress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Rep. Robin Lynne Kelly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FH – 02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$3,500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610104"/>
                  </a:ext>
                </a:extLst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Schneider For Congress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Rep. Bradley Schneider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FH – 10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121162"/>
                  </a:ext>
                </a:extLst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Texans for Joan Huffman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Sen. Joan Huffman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SS – 17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086454"/>
                  </a:ext>
                </a:extLst>
              </a:tr>
              <a:tr h="21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Surety &amp; Fidelity Association of America Political Action Committee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13058"/>
                  </a:ext>
                </a:extLst>
              </a:tr>
              <a:tr h="2331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Tomorrow is Meaningful PAC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Sen. Timothy Eugene Scott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FS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6275" marR="6275" marT="6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55705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8D1E74-E543-AFBA-882B-D4C20E9A3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939793"/>
              </p:ext>
            </p:extLst>
          </p:nvPr>
        </p:nvGraphicFramePr>
        <p:xfrm>
          <a:off x="1055370" y="5281480"/>
          <a:ext cx="6553201" cy="61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3757">
                  <a:extLst>
                    <a:ext uri="{9D8B030D-6E8A-4147-A177-3AD203B41FA5}">
                      <a16:colId xmlns:a16="http://schemas.microsoft.com/office/drawing/2014/main" val="87902941"/>
                    </a:ext>
                  </a:extLst>
                </a:gridCol>
                <a:gridCol w="1589444">
                  <a:extLst>
                    <a:ext uri="{9D8B030D-6E8A-4147-A177-3AD203B41FA5}">
                      <a16:colId xmlns:a16="http://schemas.microsoft.com/office/drawing/2014/main" val="2514182911"/>
                    </a:ext>
                  </a:extLst>
                </a:gridCol>
              </a:tblGrid>
              <a:tr h="6159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                   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Paid</a:t>
                      </a:r>
                    </a:p>
                    <a:p>
                      <a:pPr algn="r" fontAlgn="ctr"/>
                      <a:endParaRPr lang="en-US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$37,000</a:t>
                      </a:r>
                    </a:p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1066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444500" y="837006"/>
            <a:ext cx="38703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45" dirty="0">
                <a:solidFill>
                  <a:srgbClr val="4C4D4F"/>
                </a:solidFill>
                <a:latin typeface="Lucida Sans"/>
                <a:cs typeface="Lucida Sans"/>
              </a:rPr>
              <a:t>2</a:t>
            </a:r>
            <a:r>
              <a:rPr sz="1600" b="1" spc="-160" dirty="0">
                <a:solidFill>
                  <a:srgbClr val="4C4D4F"/>
                </a:solidFill>
                <a:latin typeface="Lucida Sans"/>
                <a:cs typeface="Lucida Sans"/>
              </a:rPr>
              <a:t>0</a:t>
            </a:r>
            <a:r>
              <a:rPr sz="1600" b="1" spc="-165" dirty="0">
                <a:solidFill>
                  <a:srgbClr val="4C4D4F"/>
                </a:solidFill>
                <a:latin typeface="Lucida Sans"/>
                <a:cs typeface="Lucida Sans"/>
              </a:rPr>
              <a:t>2</a:t>
            </a:r>
            <a:r>
              <a:rPr lang="en-US" sz="1600" b="1" spc="-165" dirty="0">
                <a:solidFill>
                  <a:srgbClr val="4C4D4F"/>
                </a:solidFill>
                <a:latin typeface="Lucida Sans"/>
                <a:cs typeface="Lucida Sans"/>
              </a:rPr>
              <a:t>3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1600" b="1" spc="-85" dirty="0">
                <a:solidFill>
                  <a:srgbClr val="4C4D4F"/>
                </a:solidFill>
                <a:latin typeface="Lucida Sans"/>
                <a:cs typeface="Lucida Sans"/>
              </a:rPr>
              <a:t>C</a:t>
            </a:r>
            <a:r>
              <a:rPr sz="1600" b="1" spc="-135" dirty="0">
                <a:solidFill>
                  <a:srgbClr val="4C4D4F"/>
                </a:solidFill>
                <a:latin typeface="Lucida Sans"/>
                <a:cs typeface="Lucida Sans"/>
              </a:rPr>
              <a:t>o</a:t>
            </a:r>
            <a:r>
              <a:rPr sz="1600" b="1" spc="-140" dirty="0">
                <a:solidFill>
                  <a:srgbClr val="4C4D4F"/>
                </a:solidFill>
                <a:latin typeface="Lucida Sans"/>
                <a:cs typeface="Lucida Sans"/>
              </a:rPr>
              <a:t>n</a:t>
            </a:r>
            <a:r>
              <a:rPr sz="1600" b="1" spc="-60" dirty="0">
                <a:solidFill>
                  <a:srgbClr val="4C4D4F"/>
                </a:solidFill>
                <a:latin typeface="Lucida Sans"/>
                <a:cs typeface="Lucida Sans"/>
              </a:rPr>
              <a:t>t</a:t>
            </a:r>
            <a:r>
              <a:rPr sz="1600" b="1" spc="-155" dirty="0">
                <a:solidFill>
                  <a:srgbClr val="4C4D4F"/>
                </a:solidFill>
                <a:latin typeface="Lucida Sans"/>
                <a:cs typeface="Lucida Sans"/>
              </a:rPr>
              <a:t>r</a:t>
            </a:r>
            <a:r>
              <a:rPr sz="1600" b="1" spc="-150" dirty="0">
                <a:solidFill>
                  <a:srgbClr val="4C4D4F"/>
                </a:solidFill>
                <a:latin typeface="Lucida Sans"/>
                <a:cs typeface="Lucida Sans"/>
              </a:rPr>
              <a:t>ibu</a:t>
            </a:r>
            <a:r>
              <a:rPr sz="1600" b="1" spc="-75" dirty="0">
                <a:solidFill>
                  <a:srgbClr val="4C4D4F"/>
                </a:solidFill>
                <a:latin typeface="Lucida Sans"/>
                <a:cs typeface="Lucida Sans"/>
              </a:rPr>
              <a:t>t</a:t>
            </a:r>
            <a:r>
              <a:rPr sz="1600" b="1" spc="-150" dirty="0">
                <a:solidFill>
                  <a:srgbClr val="4C4D4F"/>
                </a:solidFill>
                <a:latin typeface="Lucida Sans"/>
                <a:cs typeface="Lucida Sans"/>
              </a:rPr>
              <a:t>i</a:t>
            </a:r>
            <a:r>
              <a:rPr sz="1600" b="1" spc="-135" dirty="0">
                <a:solidFill>
                  <a:srgbClr val="4C4D4F"/>
                </a:solidFill>
                <a:latin typeface="Lucida Sans"/>
                <a:cs typeface="Lucida Sans"/>
              </a:rPr>
              <a:t>o</a:t>
            </a:r>
            <a:r>
              <a:rPr sz="1600" b="1" spc="-130" dirty="0">
                <a:solidFill>
                  <a:srgbClr val="4C4D4F"/>
                </a:solidFill>
                <a:latin typeface="Lucida Sans"/>
                <a:cs typeface="Lucida Sans"/>
              </a:rPr>
              <a:t>n</a:t>
            </a:r>
            <a:r>
              <a:rPr sz="1600" b="1" spc="-200" dirty="0">
                <a:solidFill>
                  <a:srgbClr val="4C4D4F"/>
                </a:solidFill>
                <a:latin typeface="Lucida Sans"/>
                <a:cs typeface="Lucida Sans"/>
              </a:rPr>
              <a:t>s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1600" b="1" spc="-185" dirty="0">
                <a:solidFill>
                  <a:srgbClr val="4C4D4F"/>
                </a:solidFill>
                <a:latin typeface="Lucida Sans"/>
                <a:cs typeface="Lucida Sans"/>
              </a:rPr>
              <a:t>(</a:t>
            </a:r>
            <a:r>
              <a:rPr sz="1600" b="1" spc="-100" dirty="0">
                <a:solidFill>
                  <a:srgbClr val="4C4D4F"/>
                </a:solidFill>
                <a:latin typeface="Lucida Sans"/>
                <a:cs typeface="Lucida Sans"/>
              </a:rPr>
              <a:t>C</a:t>
            </a:r>
            <a:r>
              <a:rPr sz="1600" b="1" spc="-5" dirty="0">
                <a:solidFill>
                  <a:srgbClr val="4C4D4F"/>
                </a:solidFill>
                <a:latin typeface="Lucida Sans"/>
                <a:cs typeface="Lucida Sans"/>
              </a:rPr>
              <a:t>N</a:t>
            </a:r>
            <a:r>
              <a:rPr sz="1600" b="1" spc="-25" dirty="0">
                <a:solidFill>
                  <a:srgbClr val="4C4D4F"/>
                </a:solidFill>
                <a:latin typeface="Lucida Sans"/>
                <a:cs typeface="Lucida Sans"/>
              </a:rPr>
              <a:t>A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1600" b="1" spc="-85" dirty="0">
                <a:solidFill>
                  <a:srgbClr val="4C4D4F"/>
                </a:solidFill>
                <a:latin typeface="Lucida Sans"/>
                <a:cs typeface="Lucida Sans"/>
              </a:rPr>
              <a:t>C</a:t>
            </a:r>
            <a:r>
              <a:rPr sz="1600" b="1" spc="-114" dirty="0">
                <a:solidFill>
                  <a:srgbClr val="4C4D4F"/>
                </a:solidFill>
                <a:latin typeface="Lucida Sans"/>
                <a:cs typeface="Lucida Sans"/>
              </a:rPr>
              <a:t>orpora</a:t>
            </a:r>
            <a:r>
              <a:rPr sz="1600" b="1" spc="-110" dirty="0">
                <a:solidFill>
                  <a:srgbClr val="4C4D4F"/>
                </a:solidFill>
                <a:latin typeface="Lucida Sans"/>
                <a:cs typeface="Lucida Sans"/>
              </a:rPr>
              <a:t>t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e</a:t>
            </a:r>
            <a:r>
              <a:rPr sz="1600" b="1" spc="-100" dirty="0">
                <a:solidFill>
                  <a:srgbClr val="4C4D4F"/>
                </a:solidFill>
                <a:latin typeface="Lucida Sans"/>
                <a:cs typeface="Lucida Sans"/>
              </a:rPr>
              <a:t>)</a:t>
            </a:r>
            <a:endParaRPr sz="1600" dirty="0">
              <a:latin typeface="Lucida Sans"/>
              <a:cs typeface="Lucida Sans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444500" y="444787"/>
            <a:ext cx="3953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4C4D4F"/>
                </a:solidFill>
                <a:latin typeface="Trebuchet MS"/>
                <a:cs typeface="Trebuchet MS"/>
              </a:rPr>
              <a:t>Corporat</a:t>
            </a:r>
            <a:r>
              <a:rPr sz="1000" b="1" spc="10" dirty="0">
                <a:solidFill>
                  <a:srgbClr val="4C4D4F"/>
                </a:solidFill>
                <a:latin typeface="Trebuchet MS"/>
                <a:cs typeface="Trebuchet MS"/>
              </a:rPr>
              <a:t>e</a:t>
            </a:r>
            <a:r>
              <a:rPr sz="1000" b="1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1000" b="1" spc="-90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|</a:t>
            </a:r>
            <a:r>
              <a:rPr sz="90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105" dirty="0">
                <a:solidFill>
                  <a:srgbClr val="4C4D4F"/>
                </a:solidFill>
                <a:latin typeface="Lucida Sans"/>
                <a:cs typeface="Lucida Sans"/>
              </a:rPr>
              <a:t> 202</a:t>
            </a:r>
            <a:r>
              <a:rPr lang="en-US" sz="900" spc="-105" dirty="0">
                <a:solidFill>
                  <a:srgbClr val="4C4D4F"/>
                </a:solidFill>
                <a:latin typeface="Lucida Sans"/>
                <a:cs typeface="Lucida Sans"/>
              </a:rPr>
              <a:t>3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U.S.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C4D4F"/>
                </a:solidFill>
                <a:latin typeface="Lucida Sans"/>
                <a:cs typeface="Lucida Sans"/>
              </a:rPr>
              <a:t>Public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Policy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Engagement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C4D4F"/>
                </a:solidFill>
                <a:latin typeface="Lucida Sans"/>
                <a:cs typeface="Lucida Sans"/>
              </a:rPr>
              <a:t>and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Political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Contributions</a:t>
            </a:r>
            <a:endParaRPr sz="900" dirty="0">
              <a:latin typeface="Lucida Sans"/>
              <a:cs typeface="Lucida Sans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57200" y="693736"/>
            <a:ext cx="610870" cy="0"/>
          </a:xfrm>
          <a:custGeom>
            <a:avLst/>
            <a:gdLst/>
            <a:ahLst/>
            <a:cxnLst/>
            <a:rect l="l" t="t" r="r" b="b"/>
            <a:pathLst>
              <a:path w="610869">
                <a:moveTo>
                  <a:pt x="0" y="0"/>
                </a:moveTo>
                <a:lnTo>
                  <a:pt x="610616" y="0"/>
                </a:lnTo>
              </a:path>
            </a:pathLst>
          </a:custGeom>
          <a:ln w="15875">
            <a:solidFill>
              <a:srgbClr val="E31B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071" y="693735"/>
            <a:ext cx="6094730" cy="45719"/>
          </a:xfrm>
          <a:custGeom>
            <a:avLst/>
            <a:gdLst/>
            <a:ahLst/>
            <a:cxnLst/>
            <a:rect l="l" t="t" r="r" b="b"/>
            <a:pathLst>
              <a:path w="6855459">
                <a:moveTo>
                  <a:pt x="0" y="0"/>
                </a:moveTo>
                <a:lnTo>
                  <a:pt x="6855459" y="0"/>
                </a:lnTo>
              </a:path>
            </a:pathLst>
          </a:custGeom>
          <a:ln w="6350">
            <a:solidFill>
              <a:srgbClr val="9FA1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36717"/>
              </p:ext>
            </p:extLst>
          </p:nvPr>
        </p:nvGraphicFramePr>
        <p:xfrm>
          <a:off x="584200" y="1218879"/>
          <a:ext cx="6553201" cy="7255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7687">
                  <a:extLst>
                    <a:ext uri="{9D8B030D-6E8A-4147-A177-3AD203B41FA5}">
                      <a16:colId xmlns:a16="http://schemas.microsoft.com/office/drawing/2014/main" val="2128194439"/>
                    </a:ext>
                  </a:extLst>
                </a:gridCol>
                <a:gridCol w="645514">
                  <a:extLst>
                    <a:ext uri="{9D8B030D-6E8A-4147-A177-3AD203B41FA5}">
                      <a16:colId xmlns:a16="http://schemas.microsoft.com/office/drawing/2014/main" val="1625025960"/>
                    </a:ext>
                  </a:extLst>
                </a:gridCol>
              </a:tblGrid>
              <a:tr h="236325">
                <a:tc>
                  <a:txBody>
                    <a:bodyPr/>
                    <a:lstStyle/>
                    <a:p>
                      <a:pPr algn="l" fontAlgn="b"/>
                      <a:endParaRPr lang="en-US" sz="1000" b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453202"/>
                  </a:ext>
                </a:extLst>
              </a:tr>
              <a:tr h="2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Alvarado Gil for Senate 2026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669412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Property Casualty Insurance Association California</a:t>
                      </a:r>
                    </a:p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 Action Committee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$9,100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636226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Angelique Ashby for Senate 2026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826002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Anna Caballero for State Treasurer 2026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43671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Avelino Valencia for State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308729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Blanca Pachero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378309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Brian Jones for Lt. Governor 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49712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Cottie Petrie Norris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033699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Alvarez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712809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Efren Martinez for Assembly 2024 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011593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Essayli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072802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FAIRPAC sponsored by the Civil Justice Association of California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$9,100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12389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Gallagher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3041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Gipson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55810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Jim Wood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65012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Josh Lowenthal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286211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Juan Alanis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012200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Juan Carillo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84910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 Calderon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0102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Lori Wilson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69729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 Berman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23630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Papan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232467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Re-Elect Rick Chavez Zbur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586442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Rodriguez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34651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Roger Niello for Senate 2026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893975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Sabrina Cervantes for Senate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16611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Sanchez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956563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Soria for Assembly 2024 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20225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Stephanie Nguyen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37929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Susan Rubio for Senate 2026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15754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Suzette Martinez Valladares for Senate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441019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 Grayson for Assembly 2024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925121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Wilk for Lt Governor 2026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546895"/>
                  </a:ext>
                </a:extLst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7010400" y="444787"/>
            <a:ext cx="52933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35" dirty="0">
                <a:solidFill>
                  <a:srgbClr val="4C4D4F"/>
                </a:solidFill>
                <a:latin typeface="Arial"/>
                <a:cs typeface="Arial"/>
              </a:rPr>
              <a:t>5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77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444500" y="837006"/>
            <a:ext cx="38703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45" dirty="0">
                <a:solidFill>
                  <a:srgbClr val="4C4D4F"/>
                </a:solidFill>
                <a:latin typeface="Lucida Sans"/>
                <a:cs typeface="Lucida Sans"/>
              </a:rPr>
              <a:t>2</a:t>
            </a:r>
            <a:r>
              <a:rPr sz="1600" b="1" spc="-160" dirty="0">
                <a:solidFill>
                  <a:srgbClr val="4C4D4F"/>
                </a:solidFill>
                <a:latin typeface="Lucida Sans"/>
                <a:cs typeface="Lucida Sans"/>
              </a:rPr>
              <a:t>0</a:t>
            </a:r>
            <a:r>
              <a:rPr sz="1600" b="1" spc="-165" dirty="0">
                <a:solidFill>
                  <a:srgbClr val="4C4D4F"/>
                </a:solidFill>
                <a:latin typeface="Lucida Sans"/>
                <a:cs typeface="Lucida Sans"/>
              </a:rPr>
              <a:t>2</a:t>
            </a:r>
            <a:r>
              <a:rPr lang="en-US" sz="1600" b="1" spc="-165" dirty="0">
                <a:solidFill>
                  <a:srgbClr val="4C4D4F"/>
                </a:solidFill>
                <a:latin typeface="Lucida Sans"/>
                <a:cs typeface="Lucida Sans"/>
              </a:rPr>
              <a:t>3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1600" b="1" spc="-85" dirty="0">
                <a:solidFill>
                  <a:srgbClr val="4C4D4F"/>
                </a:solidFill>
                <a:latin typeface="Lucida Sans"/>
                <a:cs typeface="Lucida Sans"/>
              </a:rPr>
              <a:t>C</a:t>
            </a:r>
            <a:r>
              <a:rPr sz="1600" b="1" spc="-135" dirty="0">
                <a:solidFill>
                  <a:srgbClr val="4C4D4F"/>
                </a:solidFill>
                <a:latin typeface="Lucida Sans"/>
                <a:cs typeface="Lucida Sans"/>
              </a:rPr>
              <a:t>o</a:t>
            </a:r>
            <a:r>
              <a:rPr sz="1600" b="1" spc="-140" dirty="0">
                <a:solidFill>
                  <a:srgbClr val="4C4D4F"/>
                </a:solidFill>
                <a:latin typeface="Lucida Sans"/>
                <a:cs typeface="Lucida Sans"/>
              </a:rPr>
              <a:t>n</a:t>
            </a:r>
            <a:r>
              <a:rPr sz="1600" b="1" spc="-60" dirty="0">
                <a:solidFill>
                  <a:srgbClr val="4C4D4F"/>
                </a:solidFill>
                <a:latin typeface="Lucida Sans"/>
                <a:cs typeface="Lucida Sans"/>
              </a:rPr>
              <a:t>t</a:t>
            </a:r>
            <a:r>
              <a:rPr sz="1600" b="1" spc="-155" dirty="0">
                <a:solidFill>
                  <a:srgbClr val="4C4D4F"/>
                </a:solidFill>
                <a:latin typeface="Lucida Sans"/>
                <a:cs typeface="Lucida Sans"/>
              </a:rPr>
              <a:t>r</a:t>
            </a:r>
            <a:r>
              <a:rPr sz="1600" b="1" spc="-150" dirty="0">
                <a:solidFill>
                  <a:srgbClr val="4C4D4F"/>
                </a:solidFill>
                <a:latin typeface="Lucida Sans"/>
                <a:cs typeface="Lucida Sans"/>
              </a:rPr>
              <a:t>ibu</a:t>
            </a:r>
            <a:r>
              <a:rPr sz="1600" b="1" spc="-75" dirty="0">
                <a:solidFill>
                  <a:srgbClr val="4C4D4F"/>
                </a:solidFill>
                <a:latin typeface="Lucida Sans"/>
                <a:cs typeface="Lucida Sans"/>
              </a:rPr>
              <a:t>t</a:t>
            </a:r>
            <a:r>
              <a:rPr sz="1600" b="1" spc="-150" dirty="0">
                <a:solidFill>
                  <a:srgbClr val="4C4D4F"/>
                </a:solidFill>
                <a:latin typeface="Lucida Sans"/>
                <a:cs typeface="Lucida Sans"/>
              </a:rPr>
              <a:t>i</a:t>
            </a:r>
            <a:r>
              <a:rPr sz="1600" b="1" spc="-135" dirty="0">
                <a:solidFill>
                  <a:srgbClr val="4C4D4F"/>
                </a:solidFill>
                <a:latin typeface="Lucida Sans"/>
                <a:cs typeface="Lucida Sans"/>
              </a:rPr>
              <a:t>o</a:t>
            </a:r>
            <a:r>
              <a:rPr sz="1600" b="1" spc="-130" dirty="0">
                <a:solidFill>
                  <a:srgbClr val="4C4D4F"/>
                </a:solidFill>
                <a:latin typeface="Lucida Sans"/>
                <a:cs typeface="Lucida Sans"/>
              </a:rPr>
              <a:t>n</a:t>
            </a:r>
            <a:r>
              <a:rPr sz="1600" b="1" spc="-200" dirty="0">
                <a:solidFill>
                  <a:srgbClr val="4C4D4F"/>
                </a:solidFill>
                <a:latin typeface="Lucida Sans"/>
                <a:cs typeface="Lucida Sans"/>
              </a:rPr>
              <a:t>s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1600" b="1" spc="-185" dirty="0">
                <a:solidFill>
                  <a:srgbClr val="4C4D4F"/>
                </a:solidFill>
                <a:latin typeface="Lucida Sans"/>
                <a:cs typeface="Lucida Sans"/>
              </a:rPr>
              <a:t>(</a:t>
            </a:r>
            <a:r>
              <a:rPr sz="1600" b="1" spc="-100" dirty="0">
                <a:solidFill>
                  <a:srgbClr val="4C4D4F"/>
                </a:solidFill>
                <a:latin typeface="Lucida Sans"/>
                <a:cs typeface="Lucida Sans"/>
              </a:rPr>
              <a:t>C</a:t>
            </a:r>
            <a:r>
              <a:rPr sz="1600" b="1" spc="-5" dirty="0">
                <a:solidFill>
                  <a:srgbClr val="4C4D4F"/>
                </a:solidFill>
                <a:latin typeface="Lucida Sans"/>
                <a:cs typeface="Lucida Sans"/>
              </a:rPr>
              <a:t>N</a:t>
            </a:r>
            <a:r>
              <a:rPr sz="1600" b="1" spc="-25" dirty="0">
                <a:solidFill>
                  <a:srgbClr val="4C4D4F"/>
                </a:solidFill>
                <a:latin typeface="Lucida Sans"/>
                <a:cs typeface="Lucida Sans"/>
              </a:rPr>
              <a:t>A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1600" b="1" spc="-85" dirty="0">
                <a:solidFill>
                  <a:srgbClr val="4C4D4F"/>
                </a:solidFill>
                <a:latin typeface="Lucida Sans"/>
                <a:cs typeface="Lucida Sans"/>
              </a:rPr>
              <a:t>C</a:t>
            </a:r>
            <a:r>
              <a:rPr sz="1600" b="1" spc="-114" dirty="0">
                <a:solidFill>
                  <a:srgbClr val="4C4D4F"/>
                </a:solidFill>
                <a:latin typeface="Lucida Sans"/>
                <a:cs typeface="Lucida Sans"/>
              </a:rPr>
              <a:t>orpora</a:t>
            </a:r>
            <a:r>
              <a:rPr sz="1600" b="1" spc="-110" dirty="0">
                <a:solidFill>
                  <a:srgbClr val="4C4D4F"/>
                </a:solidFill>
                <a:latin typeface="Lucida Sans"/>
                <a:cs typeface="Lucida Sans"/>
              </a:rPr>
              <a:t>t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e</a:t>
            </a:r>
            <a:r>
              <a:rPr sz="1600" b="1" spc="-100" dirty="0">
                <a:solidFill>
                  <a:srgbClr val="4C4D4F"/>
                </a:solidFill>
                <a:latin typeface="Lucida Sans"/>
                <a:cs typeface="Lucida Sans"/>
              </a:rPr>
              <a:t>)</a:t>
            </a:r>
            <a:endParaRPr sz="1600" dirty="0">
              <a:latin typeface="Lucida Sans"/>
              <a:cs typeface="Lucida Sans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444500" y="444787"/>
            <a:ext cx="3953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4C4D4F"/>
                </a:solidFill>
                <a:latin typeface="Trebuchet MS"/>
                <a:cs typeface="Trebuchet MS"/>
              </a:rPr>
              <a:t>Corporat</a:t>
            </a:r>
            <a:r>
              <a:rPr sz="1000" b="1" spc="10" dirty="0">
                <a:solidFill>
                  <a:srgbClr val="4C4D4F"/>
                </a:solidFill>
                <a:latin typeface="Trebuchet MS"/>
                <a:cs typeface="Trebuchet MS"/>
              </a:rPr>
              <a:t>e</a:t>
            </a:r>
            <a:r>
              <a:rPr sz="1000" b="1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1000" b="1" spc="-90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|</a:t>
            </a:r>
            <a:r>
              <a:rPr sz="90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105" dirty="0">
                <a:solidFill>
                  <a:srgbClr val="4C4D4F"/>
                </a:solidFill>
                <a:latin typeface="Lucida Sans"/>
                <a:cs typeface="Lucida Sans"/>
              </a:rPr>
              <a:t> 202</a:t>
            </a:r>
            <a:r>
              <a:rPr lang="en-US" sz="900" spc="-105" dirty="0">
                <a:solidFill>
                  <a:srgbClr val="4C4D4F"/>
                </a:solidFill>
                <a:latin typeface="Lucida Sans"/>
                <a:cs typeface="Lucida Sans"/>
              </a:rPr>
              <a:t>3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U.S.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C4D4F"/>
                </a:solidFill>
                <a:latin typeface="Lucida Sans"/>
                <a:cs typeface="Lucida Sans"/>
              </a:rPr>
              <a:t>Public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Policy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Engagement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C4D4F"/>
                </a:solidFill>
                <a:latin typeface="Lucida Sans"/>
                <a:cs typeface="Lucida Sans"/>
              </a:rPr>
              <a:t>and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Political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Contributions</a:t>
            </a:r>
            <a:endParaRPr sz="900" dirty="0">
              <a:latin typeface="Lucida Sans"/>
              <a:cs typeface="Lucida Sans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57200" y="693736"/>
            <a:ext cx="610870" cy="0"/>
          </a:xfrm>
          <a:custGeom>
            <a:avLst/>
            <a:gdLst/>
            <a:ahLst/>
            <a:cxnLst/>
            <a:rect l="l" t="t" r="r" b="b"/>
            <a:pathLst>
              <a:path w="610869">
                <a:moveTo>
                  <a:pt x="0" y="0"/>
                </a:moveTo>
                <a:lnTo>
                  <a:pt x="610616" y="0"/>
                </a:lnTo>
              </a:path>
            </a:pathLst>
          </a:custGeom>
          <a:ln w="15875">
            <a:solidFill>
              <a:srgbClr val="E31B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071" y="693735"/>
            <a:ext cx="6094730" cy="45719"/>
          </a:xfrm>
          <a:custGeom>
            <a:avLst/>
            <a:gdLst/>
            <a:ahLst/>
            <a:cxnLst/>
            <a:rect l="l" t="t" r="r" b="b"/>
            <a:pathLst>
              <a:path w="6855459">
                <a:moveTo>
                  <a:pt x="0" y="0"/>
                </a:moveTo>
                <a:lnTo>
                  <a:pt x="6855459" y="0"/>
                </a:lnTo>
              </a:path>
            </a:pathLst>
          </a:custGeom>
          <a:ln w="6350">
            <a:solidFill>
              <a:srgbClr val="9FA1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62982"/>
              </p:ext>
            </p:extLst>
          </p:nvPr>
        </p:nvGraphicFramePr>
        <p:xfrm>
          <a:off x="584200" y="1218879"/>
          <a:ext cx="6553201" cy="8351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7687">
                  <a:extLst>
                    <a:ext uri="{9D8B030D-6E8A-4147-A177-3AD203B41FA5}">
                      <a16:colId xmlns:a16="http://schemas.microsoft.com/office/drawing/2014/main" val="2128194439"/>
                    </a:ext>
                  </a:extLst>
                </a:gridCol>
                <a:gridCol w="645514">
                  <a:extLst>
                    <a:ext uri="{9D8B030D-6E8A-4147-A177-3AD203B41FA5}">
                      <a16:colId xmlns:a16="http://schemas.microsoft.com/office/drawing/2014/main" val="1625025960"/>
                    </a:ext>
                  </a:extLst>
                </a:gridCol>
              </a:tblGrid>
              <a:tr h="236325">
                <a:tc>
                  <a:txBody>
                    <a:bodyPr/>
                    <a:lstStyle/>
                    <a:p>
                      <a:pPr algn="l" fontAlgn="b"/>
                      <a:endParaRPr lang="en-US" sz="900" b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Colorado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453202"/>
                  </a:ext>
                </a:extLst>
              </a:tr>
              <a:tr h="2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Day Colorado Fund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669412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Senate Majority Fund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636226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826002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en-US" sz="900" b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49712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On Your Dreams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033699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Citizens for Building Florida’s Future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712809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Colleen Burton Campaign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011593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Conservatives for Principled Leadership 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072802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 of Tommy Gregory 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12389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Honest Leadership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3041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Jason Shoaf Campaign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55810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Living Life with Purpose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65012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 Wayne Griffitts Campaign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286211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131325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en-US" sz="900" b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012200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 House Republican Trust Inc.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84910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23630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en-US" sz="900" b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Illinois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232467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Emanuel Christopher Welch 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586442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 of Don Harmon for State Senate 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34651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Illinois Manufacturers Association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893975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Jones for State Representative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16611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956563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en-US" sz="900" b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Indiana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072511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Political Action Committee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805030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88166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en-US" sz="900" b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Missouri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20225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Missouri Insurance Coalition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37929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15754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en-US" sz="900" b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Mexico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441019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Doreen for State Rep. #52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925121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 for Christine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546895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187620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en-US" sz="900" b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York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848071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NYS Democratic Asesmbly Campaign Committee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921927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NYS Democratic Senate Campaign Committee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320000"/>
                  </a:ext>
                </a:extLst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7010400" y="444787"/>
            <a:ext cx="52933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35" dirty="0">
                <a:solidFill>
                  <a:srgbClr val="4C4D4F"/>
                </a:solidFill>
                <a:latin typeface="Arial"/>
                <a:cs typeface="Arial"/>
              </a:rPr>
              <a:t>5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79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444500" y="837006"/>
            <a:ext cx="38703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45" dirty="0">
                <a:solidFill>
                  <a:srgbClr val="4C4D4F"/>
                </a:solidFill>
                <a:latin typeface="Lucida Sans"/>
                <a:cs typeface="Lucida Sans"/>
              </a:rPr>
              <a:t>2</a:t>
            </a:r>
            <a:r>
              <a:rPr sz="1600" b="1" spc="-160" dirty="0">
                <a:solidFill>
                  <a:srgbClr val="4C4D4F"/>
                </a:solidFill>
                <a:latin typeface="Lucida Sans"/>
                <a:cs typeface="Lucida Sans"/>
              </a:rPr>
              <a:t>0</a:t>
            </a:r>
            <a:r>
              <a:rPr sz="1600" b="1" spc="-165" dirty="0">
                <a:solidFill>
                  <a:srgbClr val="4C4D4F"/>
                </a:solidFill>
                <a:latin typeface="Lucida Sans"/>
                <a:cs typeface="Lucida Sans"/>
              </a:rPr>
              <a:t>2</a:t>
            </a:r>
            <a:r>
              <a:rPr lang="en-US" sz="1600" b="1" spc="-165" dirty="0">
                <a:solidFill>
                  <a:srgbClr val="4C4D4F"/>
                </a:solidFill>
                <a:latin typeface="Lucida Sans"/>
                <a:cs typeface="Lucida Sans"/>
              </a:rPr>
              <a:t>3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1600" b="1" spc="-85" dirty="0">
                <a:solidFill>
                  <a:srgbClr val="4C4D4F"/>
                </a:solidFill>
                <a:latin typeface="Lucida Sans"/>
                <a:cs typeface="Lucida Sans"/>
              </a:rPr>
              <a:t>C</a:t>
            </a:r>
            <a:r>
              <a:rPr sz="1600" b="1" spc="-135" dirty="0">
                <a:solidFill>
                  <a:srgbClr val="4C4D4F"/>
                </a:solidFill>
                <a:latin typeface="Lucida Sans"/>
                <a:cs typeface="Lucida Sans"/>
              </a:rPr>
              <a:t>o</a:t>
            </a:r>
            <a:r>
              <a:rPr sz="1600" b="1" spc="-140" dirty="0">
                <a:solidFill>
                  <a:srgbClr val="4C4D4F"/>
                </a:solidFill>
                <a:latin typeface="Lucida Sans"/>
                <a:cs typeface="Lucida Sans"/>
              </a:rPr>
              <a:t>n</a:t>
            </a:r>
            <a:r>
              <a:rPr sz="1600" b="1" spc="-60" dirty="0">
                <a:solidFill>
                  <a:srgbClr val="4C4D4F"/>
                </a:solidFill>
                <a:latin typeface="Lucida Sans"/>
                <a:cs typeface="Lucida Sans"/>
              </a:rPr>
              <a:t>t</a:t>
            </a:r>
            <a:r>
              <a:rPr sz="1600" b="1" spc="-155" dirty="0">
                <a:solidFill>
                  <a:srgbClr val="4C4D4F"/>
                </a:solidFill>
                <a:latin typeface="Lucida Sans"/>
                <a:cs typeface="Lucida Sans"/>
              </a:rPr>
              <a:t>r</a:t>
            </a:r>
            <a:r>
              <a:rPr sz="1600" b="1" spc="-150" dirty="0">
                <a:solidFill>
                  <a:srgbClr val="4C4D4F"/>
                </a:solidFill>
                <a:latin typeface="Lucida Sans"/>
                <a:cs typeface="Lucida Sans"/>
              </a:rPr>
              <a:t>ibu</a:t>
            </a:r>
            <a:r>
              <a:rPr sz="1600" b="1" spc="-75" dirty="0">
                <a:solidFill>
                  <a:srgbClr val="4C4D4F"/>
                </a:solidFill>
                <a:latin typeface="Lucida Sans"/>
                <a:cs typeface="Lucida Sans"/>
              </a:rPr>
              <a:t>t</a:t>
            </a:r>
            <a:r>
              <a:rPr sz="1600" b="1" spc="-150" dirty="0">
                <a:solidFill>
                  <a:srgbClr val="4C4D4F"/>
                </a:solidFill>
                <a:latin typeface="Lucida Sans"/>
                <a:cs typeface="Lucida Sans"/>
              </a:rPr>
              <a:t>i</a:t>
            </a:r>
            <a:r>
              <a:rPr sz="1600" b="1" spc="-135" dirty="0">
                <a:solidFill>
                  <a:srgbClr val="4C4D4F"/>
                </a:solidFill>
                <a:latin typeface="Lucida Sans"/>
                <a:cs typeface="Lucida Sans"/>
              </a:rPr>
              <a:t>o</a:t>
            </a:r>
            <a:r>
              <a:rPr sz="1600" b="1" spc="-130" dirty="0">
                <a:solidFill>
                  <a:srgbClr val="4C4D4F"/>
                </a:solidFill>
                <a:latin typeface="Lucida Sans"/>
                <a:cs typeface="Lucida Sans"/>
              </a:rPr>
              <a:t>n</a:t>
            </a:r>
            <a:r>
              <a:rPr sz="1600" b="1" spc="-200" dirty="0">
                <a:solidFill>
                  <a:srgbClr val="4C4D4F"/>
                </a:solidFill>
                <a:latin typeface="Lucida Sans"/>
                <a:cs typeface="Lucida Sans"/>
              </a:rPr>
              <a:t>s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1600" b="1" spc="-185" dirty="0">
                <a:solidFill>
                  <a:srgbClr val="4C4D4F"/>
                </a:solidFill>
                <a:latin typeface="Lucida Sans"/>
                <a:cs typeface="Lucida Sans"/>
              </a:rPr>
              <a:t>(</a:t>
            </a:r>
            <a:r>
              <a:rPr sz="1600" b="1" spc="-100" dirty="0">
                <a:solidFill>
                  <a:srgbClr val="4C4D4F"/>
                </a:solidFill>
                <a:latin typeface="Lucida Sans"/>
                <a:cs typeface="Lucida Sans"/>
              </a:rPr>
              <a:t>C</a:t>
            </a:r>
            <a:r>
              <a:rPr sz="1600" b="1" spc="-5" dirty="0">
                <a:solidFill>
                  <a:srgbClr val="4C4D4F"/>
                </a:solidFill>
                <a:latin typeface="Lucida Sans"/>
                <a:cs typeface="Lucida Sans"/>
              </a:rPr>
              <a:t>N</a:t>
            </a:r>
            <a:r>
              <a:rPr sz="1600" b="1" spc="-25" dirty="0">
                <a:solidFill>
                  <a:srgbClr val="4C4D4F"/>
                </a:solidFill>
                <a:latin typeface="Lucida Sans"/>
                <a:cs typeface="Lucida Sans"/>
              </a:rPr>
              <a:t>A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1600" b="1" spc="-85" dirty="0">
                <a:solidFill>
                  <a:srgbClr val="4C4D4F"/>
                </a:solidFill>
                <a:latin typeface="Lucida Sans"/>
                <a:cs typeface="Lucida Sans"/>
              </a:rPr>
              <a:t>C</a:t>
            </a:r>
            <a:r>
              <a:rPr sz="1600" b="1" spc="-114" dirty="0">
                <a:solidFill>
                  <a:srgbClr val="4C4D4F"/>
                </a:solidFill>
                <a:latin typeface="Lucida Sans"/>
                <a:cs typeface="Lucida Sans"/>
              </a:rPr>
              <a:t>orpora</a:t>
            </a:r>
            <a:r>
              <a:rPr sz="1600" b="1" spc="-110" dirty="0">
                <a:solidFill>
                  <a:srgbClr val="4C4D4F"/>
                </a:solidFill>
                <a:latin typeface="Lucida Sans"/>
                <a:cs typeface="Lucida Sans"/>
              </a:rPr>
              <a:t>t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e</a:t>
            </a:r>
            <a:r>
              <a:rPr sz="1600" b="1" spc="-100" dirty="0">
                <a:solidFill>
                  <a:srgbClr val="4C4D4F"/>
                </a:solidFill>
                <a:latin typeface="Lucida Sans"/>
                <a:cs typeface="Lucida Sans"/>
              </a:rPr>
              <a:t>)</a:t>
            </a:r>
            <a:endParaRPr sz="1600" dirty="0">
              <a:latin typeface="Lucida Sans"/>
              <a:cs typeface="Lucida Sans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444500" y="444787"/>
            <a:ext cx="3953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4C4D4F"/>
                </a:solidFill>
                <a:latin typeface="Trebuchet MS"/>
                <a:cs typeface="Trebuchet MS"/>
              </a:rPr>
              <a:t>Corporat</a:t>
            </a:r>
            <a:r>
              <a:rPr sz="1000" b="1" spc="10" dirty="0">
                <a:solidFill>
                  <a:srgbClr val="4C4D4F"/>
                </a:solidFill>
                <a:latin typeface="Trebuchet MS"/>
                <a:cs typeface="Trebuchet MS"/>
              </a:rPr>
              <a:t>e</a:t>
            </a:r>
            <a:r>
              <a:rPr sz="1000" b="1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1000" b="1" spc="-90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|</a:t>
            </a:r>
            <a:r>
              <a:rPr sz="90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105" dirty="0">
                <a:solidFill>
                  <a:srgbClr val="4C4D4F"/>
                </a:solidFill>
                <a:latin typeface="Lucida Sans"/>
                <a:cs typeface="Lucida Sans"/>
              </a:rPr>
              <a:t> 202</a:t>
            </a:r>
            <a:r>
              <a:rPr lang="en-US" sz="900" spc="-105" dirty="0">
                <a:solidFill>
                  <a:srgbClr val="4C4D4F"/>
                </a:solidFill>
                <a:latin typeface="Lucida Sans"/>
                <a:cs typeface="Lucida Sans"/>
              </a:rPr>
              <a:t>3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U.S.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C4D4F"/>
                </a:solidFill>
                <a:latin typeface="Lucida Sans"/>
                <a:cs typeface="Lucida Sans"/>
              </a:rPr>
              <a:t>Public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Policy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Engagement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C4D4F"/>
                </a:solidFill>
                <a:latin typeface="Lucida Sans"/>
                <a:cs typeface="Lucida Sans"/>
              </a:rPr>
              <a:t>and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Political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Contributions</a:t>
            </a:r>
            <a:endParaRPr sz="900" dirty="0">
              <a:latin typeface="Lucida Sans"/>
              <a:cs typeface="Lucida Sans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57200" y="693736"/>
            <a:ext cx="610870" cy="0"/>
          </a:xfrm>
          <a:custGeom>
            <a:avLst/>
            <a:gdLst/>
            <a:ahLst/>
            <a:cxnLst/>
            <a:rect l="l" t="t" r="r" b="b"/>
            <a:pathLst>
              <a:path w="610869">
                <a:moveTo>
                  <a:pt x="0" y="0"/>
                </a:moveTo>
                <a:lnTo>
                  <a:pt x="610616" y="0"/>
                </a:lnTo>
              </a:path>
            </a:pathLst>
          </a:custGeom>
          <a:ln w="15875">
            <a:solidFill>
              <a:srgbClr val="E31B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071" y="693735"/>
            <a:ext cx="6094730" cy="45719"/>
          </a:xfrm>
          <a:custGeom>
            <a:avLst/>
            <a:gdLst/>
            <a:ahLst/>
            <a:cxnLst/>
            <a:rect l="l" t="t" r="r" b="b"/>
            <a:pathLst>
              <a:path w="6855459">
                <a:moveTo>
                  <a:pt x="0" y="0"/>
                </a:moveTo>
                <a:lnTo>
                  <a:pt x="6855459" y="0"/>
                </a:lnTo>
              </a:path>
            </a:pathLst>
          </a:custGeom>
          <a:ln w="6350">
            <a:solidFill>
              <a:srgbClr val="9FA1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82464"/>
              </p:ext>
            </p:extLst>
          </p:nvPr>
        </p:nvGraphicFramePr>
        <p:xfrm>
          <a:off x="584200" y="1218879"/>
          <a:ext cx="6553201" cy="3024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7687">
                  <a:extLst>
                    <a:ext uri="{9D8B030D-6E8A-4147-A177-3AD203B41FA5}">
                      <a16:colId xmlns:a16="http://schemas.microsoft.com/office/drawing/2014/main" val="2128194439"/>
                    </a:ext>
                  </a:extLst>
                </a:gridCol>
                <a:gridCol w="645514">
                  <a:extLst>
                    <a:ext uri="{9D8B030D-6E8A-4147-A177-3AD203B41FA5}">
                      <a16:colId xmlns:a16="http://schemas.microsoft.com/office/drawing/2014/main" val="1625025960"/>
                    </a:ext>
                  </a:extLst>
                </a:gridCol>
              </a:tblGrid>
              <a:tr h="207344">
                <a:tc>
                  <a:txBody>
                    <a:bodyPr/>
                    <a:lstStyle/>
                    <a:p>
                      <a:pPr algn="l" fontAlgn="b"/>
                      <a:endParaRPr lang="en-US" sz="900" b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Carolina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49712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Republican House Caucus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033699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Carolina State Republican Caucus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131325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15096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en-US" sz="900" b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Texas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012200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Associated Republicans of Texas Campaign Fund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84910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236308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en-US" sz="900" b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Washington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232467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Enterprise Washington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586442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 Mullet for Governor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34651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818231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endParaRPr lang="en-US" sz="900" b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Nationwide Organizations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387833"/>
                  </a:ext>
                </a:extLst>
              </a:tr>
              <a:tr h="20734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Republican State Leadership Committee</a:t>
                      </a:r>
                    </a:p>
                  </a:txBody>
                  <a:tcPr marL="84752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$102,500</a:t>
                      </a: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360909"/>
                  </a:ext>
                </a:extLst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7010400" y="444787"/>
            <a:ext cx="52933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35" dirty="0">
                <a:solidFill>
                  <a:srgbClr val="4C4D4F"/>
                </a:solidFill>
                <a:latin typeface="Arial"/>
                <a:cs typeface="Arial"/>
              </a:rPr>
              <a:t>5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74109D-EA13-6B17-6208-9CFB29077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28172"/>
              </p:ext>
            </p:extLst>
          </p:nvPr>
        </p:nvGraphicFramePr>
        <p:xfrm>
          <a:off x="609600" y="4413250"/>
          <a:ext cx="6553201" cy="61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3757">
                  <a:extLst>
                    <a:ext uri="{9D8B030D-6E8A-4147-A177-3AD203B41FA5}">
                      <a16:colId xmlns:a16="http://schemas.microsoft.com/office/drawing/2014/main" val="87902941"/>
                    </a:ext>
                  </a:extLst>
                </a:gridCol>
                <a:gridCol w="1589444">
                  <a:extLst>
                    <a:ext uri="{9D8B030D-6E8A-4147-A177-3AD203B41FA5}">
                      <a16:colId xmlns:a16="http://schemas.microsoft.com/office/drawing/2014/main" val="2514182911"/>
                    </a:ext>
                  </a:extLst>
                </a:gridCol>
              </a:tblGrid>
              <a:tr h="6159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                   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Amount Paid</a:t>
                      </a:r>
                    </a:p>
                    <a:p>
                      <a:pPr algn="r" fontAlgn="ctr"/>
                      <a:endParaRPr lang="en-US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$247,700</a:t>
                      </a:r>
                    </a:p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106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87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08479"/>
              </p:ext>
            </p:extLst>
          </p:nvPr>
        </p:nvGraphicFramePr>
        <p:xfrm>
          <a:off x="584200" y="1218879"/>
          <a:ext cx="6553201" cy="3264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128194439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1625025960"/>
                    </a:ext>
                  </a:extLst>
                </a:gridCol>
              </a:tblGrid>
              <a:tr h="2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American Property Casualty Insurance Association 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$366,826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669412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Tort Reform Association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$17,500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636226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Associated Industries of Florida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$15,750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408686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 Justice Association of California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$15,400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524192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 Insurance Council Inc.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$12,800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46189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Illinois Insurance Association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$28,700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0703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Illinois Manufacturers Association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$3,575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727271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Institute for Legal Reform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$275,000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237124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Federation of Pennsylvania Inc.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$5,883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090164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Institute of Indiana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$2,576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796457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Insurance Crime Bureau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$4,587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02633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Jersey Civil Justice Reform Institute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$13,500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74131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 &amp; Equal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$39,990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411444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Surety &amp; Fidelity Association of America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$9,640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069557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Texans for Lawsuit Reform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$20,000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71205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Lawsuit Reform Alliance of New York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$1,750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335567"/>
                  </a:ext>
                </a:extLst>
              </a:tr>
              <a:tr h="18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Wisconsin Insurance Alliance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$8,750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489155"/>
                  </a:ext>
                </a:extLst>
              </a:tr>
            </a:tbl>
          </a:graphicData>
        </a:graphic>
      </p:graphicFrame>
      <p:sp>
        <p:nvSpPr>
          <p:cNvPr id="2" name="object 7"/>
          <p:cNvSpPr txBox="1"/>
          <p:nvPr/>
        </p:nvSpPr>
        <p:spPr>
          <a:xfrm>
            <a:off x="444500" y="837006"/>
            <a:ext cx="38703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45" dirty="0">
                <a:solidFill>
                  <a:srgbClr val="4C4D4F"/>
                </a:solidFill>
                <a:latin typeface="Lucida Sans"/>
                <a:cs typeface="Lucida Sans"/>
              </a:rPr>
              <a:t>2</a:t>
            </a:r>
            <a:r>
              <a:rPr sz="1600" b="1" spc="-160" dirty="0">
                <a:solidFill>
                  <a:srgbClr val="4C4D4F"/>
                </a:solidFill>
                <a:latin typeface="Lucida Sans"/>
                <a:cs typeface="Lucida Sans"/>
              </a:rPr>
              <a:t>0</a:t>
            </a:r>
            <a:r>
              <a:rPr sz="1600" b="1" spc="-165" dirty="0">
                <a:solidFill>
                  <a:srgbClr val="4C4D4F"/>
                </a:solidFill>
                <a:latin typeface="Lucida Sans"/>
                <a:cs typeface="Lucida Sans"/>
              </a:rPr>
              <a:t>2</a:t>
            </a:r>
            <a:r>
              <a:rPr lang="en-US" sz="1600" b="1" spc="-165" dirty="0">
                <a:solidFill>
                  <a:srgbClr val="4C4D4F"/>
                </a:solidFill>
                <a:latin typeface="Lucida Sans"/>
                <a:cs typeface="Lucida Sans"/>
              </a:rPr>
              <a:t>3</a:t>
            </a:r>
            <a:r>
              <a:rPr sz="1600" b="1" spc="-12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lang="en-US" sz="1600" b="1" spc="-80" dirty="0">
                <a:solidFill>
                  <a:srgbClr val="4C4D4F"/>
                </a:solidFill>
                <a:latin typeface="Lucida Sans"/>
                <a:cs typeface="Lucida Sans"/>
              </a:rPr>
              <a:t>Trade Associations</a:t>
            </a:r>
            <a:endParaRPr sz="1600" dirty="0">
              <a:latin typeface="Lucida Sans"/>
              <a:cs typeface="Lucida Sans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444500" y="444787"/>
            <a:ext cx="3953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4C4D4F"/>
                </a:solidFill>
                <a:latin typeface="Trebuchet MS"/>
                <a:cs typeface="Trebuchet MS"/>
              </a:rPr>
              <a:t>Corporat</a:t>
            </a:r>
            <a:r>
              <a:rPr sz="1000" b="1" spc="10" dirty="0">
                <a:solidFill>
                  <a:srgbClr val="4C4D4F"/>
                </a:solidFill>
                <a:latin typeface="Trebuchet MS"/>
                <a:cs typeface="Trebuchet MS"/>
              </a:rPr>
              <a:t>e</a:t>
            </a:r>
            <a:r>
              <a:rPr sz="1000" b="1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1000" b="1" spc="-90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|</a:t>
            </a:r>
            <a:r>
              <a:rPr sz="900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105" dirty="0">
                <a:solidFill>
                  <a:srgbClr val="4C4D4F"/>
                </a:solidFill>
                <a:latin typeface="Lucida Sans"/>
                <a:cs typeface="Lucida Sans"/>
              </a:rPr>
              <a:t> 202</a:t>
            </a:r>
            <a:r>
              <a:rPr lang="en-US" sz="900" spc="-105" dirty="0">
                <a:solidFill>
                  <a:srgbClr val="4C4D4F"/>
                </a:solidFill>
                <a:latin typeface="Lucida Sans"/>
                <a:cs typeface="Lucida Sans"/>
              </a:rPr>
              <a:t>3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U.S.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C4D4F"/>
                </a:solidFill>
                <a:latin typeface="Lucida Sans"/>
                <a:cs typeface="Lucida Sans"/>
              </a:rPr>
              <a:t>Public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Policy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Engagement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C4D4F"/>
                </a:solidFill>
                <a:latin typeface="Lucida Sans"/>
                <a:cs typeface="Lucida Sans"/>
              </a:rPr>
              <a:t>and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C4D4F"/>
                </a:solidFill>
                <a:latin typeface="Lucida Sans"/>
                <a:cs typeface="Lucida Sans"/>
              </a:rPr>
              <a:t>Political</a:t>
            </a:r>
            <a:r>
              <a:rPr sz="900" spc="-55" dirty="0">
                <a:solidFill>
                  <a:srgbClr val="4C4D4F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C4D4F"/>
                </a:solidFill>
                <a:latin typeface="Lucida Sans"/>
                <a:cs typeface="Lucida Sans"/>
              </a:rPr>
              <a:t>Contributions</a:t>
            </a:r>
            <a:endParaRPr sz="900" dirty="0">
              <a:latin typeface="Lucida Sans"/>
              <a:cs typeface="Lucida Sans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57200" y="693736"/>
            <a:ext cx="610870" cy="0"/>
          </a:xfrm>
          <a:custGeom>
            <a:avLst/>
            <a:gdLst/>
            <a:ahLst/>
            <a:cxnLst/>
            <a:rect l="l" t="t" r="r" b="b"/>
            <a:pathLst>
              <a:path w="610869">
                <a:moveTo>
                  <a:pt x="0" y="0"/>
                </a:moveTo>
                <a:lnTo>
                  <a:pt x="610616" y="0"/>
                </a:lnTo>
              </a:path>
            </a:pathLst>
          </a:custGeom>
          <a:ln w="15875">
            <a:solidFill>
              <a:srgbClr val="E31B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071" y="693735"/>
            <a:ext cx="6094730" cy="45719"/>
          </a:xfrm>
          <a:custGeom>
            <a:avLst/>
            <a:gdLst/>
            <a:ahLst/>
            <a:cxnLst/>
            <a:rect l="l" t="t" r="r" b="b"/>
            <a:pathLst>
              <a:path w="6855459">
                <a:moveTo>
                  <a:pt x="0" y="0"/>
                </a:moveTo>
                <a:lnTo>
                  <a:pt x="6855459" y="0"/>
                </a:lnTo>
              </a:path>
            </a:pathLst>
          </a:custGeom>
          <a:ln w="6350">
            <a:solidFill>
              <a:srgbClr val="9FA1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/>
          <p:nvPr/>
        </p:nvSpPr>
        <p:spPr>
          <a:xfrm>
            <a:off x="7010400" y="444787"/>
            <a:ext cx="52933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35" dirty="0">
                <a:solidFill>
                  <a:srgbClr val="4C4D4F"/>
                </a:solidFill>
                <a:latin typeface="Arial"/>
                <a:cs typeface="Arial"/>
              </a:rPr>
              <a:t>5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A29D2F-916B-6E01-4EE4-DD181A533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723961"/>
              </p:ext>
            </p:extLst>
          </p:nvPr>
        </p:nvGraphicFramePr>
        <p:xfrm>
          <a:off x="584200" y="4572000"/>
          <a:ext cx="6553201" cy="61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3757">
                  <a:extLst>
                    <a:ext uri="{9D8B030D-6E8A-4147-A177-3AD203B41FA5}">
                      <a16:colId xmlns:a16="http://schemas.microsoft.com/office/drawing/2014/main" val="87902941"/>
                    </a:ext>
                  </a:extLst>
                </a:gridCol>
                <a:gridCol w="1589444">
                  <a:extLst>
                    <a:ext uri="{9D8B030D-6E8A-4147-A177-3AD203B41FA5}">
                      <a16:colId xmlns:a16="http://schemas.microsoft.com/office/drawing/2014/main" val="2514182911"/>
                    </a:ext>
                  </a:extLst>
                </a:gridCol>
              </a:tblGrid>
              <a:tr h="6159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                   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Amount Paid</a:t>
                      </a:r>
                    </a:p>
                    <a:p>
                      <a:pPr algn="r" fontAlgn="ctr"/>
                      <a:endParaRPr lang="en-US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$866,152</a:t>
                      </a:r>
                    </a:p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106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433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1369</Words>
  <Application>Microsoft Office PowerPoint</Application>
  <PresentationFormat>Custom</PresentationFormat>
  <Paragraphs>320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Sans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2024-02-22T16:22:50Z</dcterms:created>
  <dcterms:modified xsi:type="dcterms:W3CDTF">2024-05-09T14:29:21Z</dcterms:modified>
</cp:coreProperties>
</file>